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Lst>
  <p:notesMasterIdLst>
    <p:notesMasterId r:id="rId24"/>
  </p:notesMasterIdLst>
  <p:sldIdLst>
    <p:sldId id="2398" r:id="rId5"/>
    <p:sldId id="272" r:id="rId6"/>
    <p:sldId id="2382" r:id="rId7"/>
    <p:sldId id="2368" r:id="rId8"/>
    <p:sldId id="2384" r:id="rId9"/>
    <p:sldId id="2385" r:id="rId10"/>
    <p:sldId id="2386" r:id="rId11"/>
    <p:sldId id="2388" r:id="rId12"/>
    <p:sldId id="2389" r:id="rId13"/>
    <p:sldId id="2390" r:id="rId14"/>
    <p:sldId id="2391" r:id="rId15"/>
    <p:sldId id="2392" r:id="rId16"/>
    <p:sldId id="2393" r:id="rId17"/>
    <p:sldId id="2394" r:id="rId18"/>
    <p:sldId id="2396" r:id="rId19"/>
    <p:sldId id="2395" r:id="rId20"/>
    <p:sldId id="2397" r:id="rId21"/>
    <p:sldId id="575" r:id="rId22"/>
    <p:sldId id="270" r:id="rId23"/>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4137836E-1DA5-4E9A-AF0E-099E0A6352D4}">
          <p14:sldIdLst/>
        </p14:section>
        <p14:section name="COVERS" id="{AA0CEDE6-2135-4799-98EF-4131C95B8BB2}">
          <p14:sldIdLst>
            <p14:sldId id="2398"/>
            <p14:sldId id="272"/>
            <p14:sldId id="2382"/>
            <p14:sldId id="2368"/>
            <p14:sldId id="2384"/>
            <p14:sldId id="2385"/>
            <p14:sldId id="2386"/>
            <p14:sldId id="2388"/>
            <p14:sldId id="2389"/>
            <p14:sldId id="2390"/>
            <p14:sldId id="2391"/>
            <p14:sldId id="2392"/>
            <p14:sldId id="2393"/>
            <p14:sldId id="2394"/>
            <p14:sldId id="2396"/>
            <p14:sldId id="2395"/>
            <p14:sldId id="2397"/>
            <p14:sldId id="575"/>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Vintmyr" initials="UV" lastIdx="16" clrIdx="0"/>
  <p:cmAuthor id="2" name="Leif Lerner" initials="LL" lastIdx="21" clrIdx="1">
    <p:extLst>
      <p:ext uri="{19B8F6BF-5375-455C-9EA6-DF929625EA0E}">
        <p15:presenceInfo xmlns:p15="http://schemas.microsoft.com/office/powerpoint/2012/main" userId="81d1aeea11df8b86" providerId="Windows Live"/>
      </p:ext>
    </p:extLst>
  </p:cmAuthor>
  <p:cmAuthor id="3" name="CALLERT Eva" initials="CE" lastIdx="6" clrIdx="2">
    <p:extLst>
      <p:ext uri="{19B8F6BF-5375-455C-9EA6-DF929625EA0E}">
        <p15:presenceInfo xmlns:p15="http://schemas.microsoft.com/office/powerpoint/2012/main" userId="CALLERT Eva" providerId="None"/>
      </p:ext>
    </p:extLst>
  </p:cmAuthor>
  <p:cmAuthor id="4" name="JOHANSSON Jenny" initials="JJ" lastIdx="14" clrIdx="3">
    <p:extLst>
      <p:ext uri="{19B8F6BF-5375-455C-9EA6-DF929625EA0E}">
        <p15:presenceInfo xmlns:p15="http://schemas.microsoft.com/office/powerpoint/2012/main" userId="JOHANSSON Jen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A8"/>
    <a:srgbClr val="DC5F13"/>
    <a:srgbClr val="57C8E7"/>
    <a:srgbClr val="00AF41"/>
    <a:srgbClr val="16A085"/>
    <a:srgbClr val="9BBB59"/>
    <a:srgbClr val="F39C12"/>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85" autoAdjust="0"/>
    <p:restoredTop sz="76749" autoAdjust="0"/>
  </p:normalViewPr>
  <p:slideViewPr>
    <p:cSldViewPr snapToGrid="0" snapToObjects="1">
      <p:cViewPr varScale="1">
        <p:scale>
          <a:sx n="68" d="100"/>
          <a:sy n="68" d="100"/>
        </p:scale>
        <p:origin x="1148" y="4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0" d="100"/>
          <a:sy n="70" d="100"/>
        </p:scale>
        <p:origin x="2547"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4ADAB-69A7-4ECB-8526-5AF28AD045EC}" type="datetimeFigureOut">
              <a:rPr lang="it-IT" smtClean="0"/>
              <a:t>01/12/2020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F470D-7F1C-4980-BC3A-CDF24D582643}" type="slidenum">
              <a:rPr lang="it-IT" smtClean="0"/>
              <a:t>‹#›</a:t>
            </a:fld>
            <a:endParaRPr lang="it-IT"/>
          </a:p>
        </p:txBody>
      </p:sp>
    </p:spTree>
    <p:extLst>
      <p:ext uri="{BB962C8B-B14F-4D97-AF65-F5344CB8AC3E}">
        <p14:creationId xmlns:p14="http://schemas.microsoft.com/office/powerpoint/2010/main" val="368305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Formålet med denne præsentation er at bidrage til forandring! Præsentationen giver et overblik over, hvad vi - </a:t>
            </a:r>
            <a:r>
              <a:rPr lang="da-DK" dirty="0" err="1"/>
              <a:t>Chiesi</a:t>
            </a:r>
            <a:r>
              <a:rPr lang="da-DK" dirty="0"/>
              <a:t> - forventer af os selv, men også hvad vi forventer af vores forretningspartnere med hensyn til bæredygtighed. Målgruppen for præsentationen er derfor leverandører, medarbejdere såvel som andre mennesker eller virksomheder, der handler med os. Dette er en introduktion, men vi forventer, at vores største leverandører omhyggeligt læser hele Code of </a:t>
            </a:r>
            <a:r>
              <a:rPr lang="da-DK" dirty="0" err="1"/>
              <a:t>Interdependence</a:t>
            </a:r>
            <a:r>
              <a:rPr lang="da-DK" dirty="0"/>
              <a:t>.</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a:t>
            </a:fld>
            <a:endParaRPr lang="it-IT"/>
          </a:p>
        </p:txBody>
      </p:sp>
    </p:spTree>
    <p:extLst>
      <p:ext uri="{BB962C8B-B14F-4D97-AF65-F5344CB8AC3E}">
        <p14:creationId xmlns:p14="http://schemas.microsoft.com/office/powerpoint/2010/main" val="420550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Ansvarligt forbrug og produktion</a:t>
            </a:r>
          </a:p>
          <a:p>
            <a:r>
              <a:rPr lang="da-DK" dirty="0"/>
              <a:t>Vi skal kontinuerligt etablere processer, der ikke skader miljøet, og som sikrer sikker håndtering, overførsel, opbevaring, bortskaffelse, genbrug, genbrug eller håndtering af råvarer og affald. Vi er ansvarlige i vores brug af kemikalier. Vi skal have systemer på plads til at sikre en sikker styring af spildevand. Vi skal begrænse brugen af ​​energi, knappe ressourcer og naturressourcer, som er underlagt kontinuerlig udtømning (såsom rent vand).</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10</a:t>
            </a:fld>
            <a:endParaRPr lang="it-IT"/>
          </a:p>
        </p:txBody>
      </p:sp>
    </p:spTree>
    <p:extLst>
      <p:ext uri="{BB962C8B-B14F-4D97-AF65-F5344CB8AC3E}">
        <p14:creationId xmlns:p14="http://schemas.microsoft.com/office/powerpoint/2010/main" val="1583696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Vi skal være åbne og dele oplysninger om vores miljøpåvirkning. </a:t>
            </a:r>
            <a:r>
              <a:rPr lang="da-DK" dirty="0" err="1"/>
              <a:t>Chiesi</a:t>
            </a:r>
            <a:r>
              <a:rPr lang="da-DK" dirty="0"/>
              <a:t> og vores partnere skal altid tilsigte at have en god dialog, hvor vi taler åbent om problemer eller vanskeligheder med at operere indenfor dette adfærdskodeks. Som partner er det nødvendigt at være tilgængelig for audits fra </a:t>
            </a:r>
            <a:r>
              <a:rPr lang="da-DK" dirty="0" err="1"/>
              <a:t>Chiesi</a:t>
            </a:r>
            <a:r>
              <a:rPr lang="da-DK" dirty="0"/>
              <a:t> eller enhver anden tredjepart på vegne af </a:t>
            </a:r>
            <a:r>
              <a:rPr lang="da-DK" dirty="0" err="1"/>
              <a:t>Chiesi</a:t>
            </a:r>
            <a:r>
              <a:rPr lang="da-DK" dirty="0"/>
              <a:t>, som har til formål at verificere praktisk overholdelse og implementering af de principper, der er beskrevet i dette dokument. Vi vil naturligvis arbejde sammen for at optimere resultaterne af samtlige </a:t>
            </a:r>
            <a:r>
              <a:rPr lang="da-DK" dirty="0" err="1"/>
              <a:t>kontrolbeøg</a:t>
            </a:r>
            <a:r>
              <a:rPr lang="da-DK" dirty="0"/>
              <a:t> af vores aktiviteter, faciliteter eller laboratorier. Det vil vi gøre gennem en åben og kontinuerlig udveksling af information.</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11</a:t>
            </a:fld>
            <a:endParaRPr lang="it-IT"/>
          </a:p>
        </p:txBody>
      </p:sp>
    </p:spTree>
    <p:extLst>
      <p:ext uri="{BB962C8B-B14F-4D97-AF65-F5344CB8AC3E}">
        <p14:creationId xmlns:p14="http://schemas.microsoft.com/office/powerpoint/2010/main" val="161326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Klima. </a:t>
            </a:r>
          </a:p>
          <a:p>
            <a:r>
              <a:rPr lang="da-DK" dirty="0"/>
              <a:t>Her handler det om, at vi har systemer til kortlægning, overvågning og styring af alle emissioner på en åben og transparant facon. Vi vil gradvist reducere vores CO2-fodaftryk for aktivt at reducere den globale negative klimapåvirkning og begrænse brugen af ​​energi og knappe ressourcer så meget som muligt.</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12</a:t>
            </a:fld>
            <a:endParaRPr lang="it-IT"/>
          </a:p>
        </p:txBody>
      </p:sp>
    </p:spTree>
    <p:extLst>
      <p:ext uri="{BB962C8B-B14F-4D97-AF65-F5344CB8AC3E}">
        <p14:creationId xmlns:p14="http://schemas.microsoft.com/office/powerpoint/2010/main" val="397726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Økosystemer og biodiversitet.</a:t>
            </a:r>
          </a:p>
          <a:p>
            <a:r>
              <a:rPr lang="da-DK" dirty="0"/>
              <a:t>Vi skal forhindre og reducere utilsigtede spild og emissioner i miljøet. Vi respekterer dyr. Alle virksomheder, der udfører dyreforsøg, skal fremme dyrevelfærd ved at sikre, at alle dyr under deres pleje har adgang til mad, vand, passende overnatningsleje osv.</a:t>
            </a:r>
          </a:p>
          <a:p>
            <a:r>
              <a:rPr lang="da-DK" dirty="0"/>
              <a:t>Vi identificerer, adresserer og afbøder alle risici i forbindelse med minedrift af mineraler, der stammer fra højrisikoområder, dvs. områder som f.eks. er i konflikt eller hvor menneskerettigheder krænkes.</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13</a:t>
            </a:fld>
            <a:endParaRPr lang="it-IT"/>
          </a:p>
        </p:txBody>
      </p:sp>
    </p:spTree>
    <p:extLst>
      <p:ext uri="{BB962C8B-B14F-4D97-AF65-F5344CB8AC3E}">
        <p14:creationId xmlns:p14="http://schemas.microsoft.com/office/powerpoint/2010/main" val="302096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Vores bidrag til det globale bæredygtighedsmål 16, fred, retfærdighed og institutionel integritet består bl.a. i :</a:t>
            </a:r>
          </a:p>
          <a:p>
            <a:r>
              <a:rPr lang="da-DK" dirty="0"/>
              <a:t>At vi handler med integritet og driver vores forretning på en etisk måde. </a:t>
            </a:r>
          </a:p>
          <a:p>
            <a:r>
              <a:rPr lang="da-DK" dirty="0"/>
              <a:t>At vi hurtigt og tydeligt er åbne omring interessekonflikter, der kan påvirke virksomheden. </a:t>
            </a:r>
          </a:p>
          <a:p>
            <a:r>
              <a:rPr lang="da-DK" dirty="0"/>
              <a:t>At vi har procedurer på plads til at spore medarbejderes eller andre interessenters klager eller problemer med manglende overholdelse af interne og eksterne forpligtelser. </a:t>
            </a:r>
          </a:p>
          <a:p>
            <a:r>
              <a:rPr lang="da-DK" dirty="0"/>
              <a:t>At vi skal overholde alle gældende miljøregler, og at vi formulerer og implementerer overordnede interne politikker og rutiner til håndtering af alle relevante miljøspørgsmål</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14</a:t>
            </a:fld>
            <a:endParaRPr lang="it-IT"/>
          </a:p>
        </p:txBody>
      </p:sp>
    </p:spTree>
    <p:extLst>
      <p:ext uri="{BB962C8B-B14F-4D97-AF65-F5344CB8AC3E}">
        <p14:creationId xmlns:p14="http://schemas.microsoft.com/office/powerpoint/2010/main" val="1784929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Vi accepterer eller betaler ikke bestikkelse eller foretager andre uhensigtsmæssige økonomiske transaktioner.</a:t>
            </a:r>
          </a:p>
          <a:p>
            <a:r>
              <a:rPr lang="da-DK" dirty="0"/>
              <a:t>Vi har retfærdighed og etik for øje </a:t>
            </a:r>
            <a:r>
              <a:rPr lang="da-DK" dirty="0" err="1"/>
              <a:t>ifht</a:t>
            </a:r>
            <a:r>
              <a:rPr lang="da-DK" dirty="0"/>
              <a:t> ansættelsesprocedurer, og alle medarbejdere modtager en skriftlig kopi af deres ansættelseskontrakt. Vi beskytter vores virksomheds, vores medarbejdere, patienternes privatliv ved at beskytte alle fortrolige og personfølsomme oplysninger, som vi har adgang til.</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15</a:t>
            </a:fld>
            <a:endParaRPr lang="it-IT"/>
          </a:p>
        </p:txBody>
      </p:sp>
    </p:spTree>
    <p:extLst>
      <p:ext uri="{BB962C8B-B14F-4D97-AF65-F5344CB8AC3E}">
        <p14:creationId xmlns:p14="http://schemas.microsoft.com/office/powerpoint/2010/main" val="313211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Til slut </a:t>
            </a:r>
            <a:r>
              <a:rPr lang="sv-SE" dirty="0" err="1"/>
              <a:t>vores</a:t>
            </a:r>
            <a:r>
              <a:rPr lang="sv-SE" dirty="0"/>
              <a:t> bidrag </a:t>
            </a:r>
            <a:r>
              <a:rPr lang="sv-SE" dirty="0" err="1"/>
              <a:t>til</a:t>
            </a:r>
            <a:r>
              <a:rPr lang="sv-SE" dirty="0"/>
              <a:t> SDG: 17, </a:t>
            </a:r>
            <a:r>
              <a:rPr lang="sv-SE" dirty="0" err="1"/>
              <a:t>Partnerskab</a:t>
            </a:r>
            <a:r>
              <a:rPr lang="sv-SE" dirty="0"/>
              <a:t>:</a:t>
            </a:r>
          </a:p>
          <a:p>
            <a:r>
              <a:rPr lang="sv-SE" dirty="0"/>
              <a:t>Vi </a:t>
            </a:r>
            <a:r>
              <a:rPr lang="sv-SE" dirty="0" err="1"/>
              <a:t>udvider</a:t>
            </a:r>
            <a:r>
              <a:rPr lang="sv-SE" dirty="0"/>
              <a:t> </a:t>
            </a:r>
            <a:r>
              <a:rPr lang="sv-SE" dirty="0" err="1"/>
              <a:t>anvendelsesområdet</a:t>
            </a:r>
            <a:r>
              <a:rPr lang="sv-SE" dirty="0"/>
              <a:t> for </a:t>
            </a:r>
            <a:r>
              <a:rPr lang="sv-SE" dirty="0" err="1"/>
              <a:t>adfærdskodekset</a:t>
            </a:r>
            <a:r>
              <a:rPr lang="sv-SE" dirty="0"/>
              <a:t> ved at </a:t>
            </a:r>
            <a:r>
              <a:rPr lang="sv-SE" dirty="0" err="1"/>
              <a:t>påvirke</a:t>
            </a:r>
            <a:r>
              <a:rPr lang="sv-SE" dirty="0"/>
              <a:t> </a:t>
            </a:r>
            <a:r>
              <a:rPr lang="sv-SE" dirty="0" err="1"/>
              <a:t>vores</a:t>
            </a:r>
            <a:r>
              <a:rPr lang="sv-SE" dirty="0"/>
              <a:t> </a:t>
            </a:r>
            <a:r>
              <a:rPr lang="sv-SE" dirty="0" err="1"/>
              <a:t>leverandører</a:t>
            </a:r>
            <a:r>
              <a:rPr lang="sv-SE" dirty="0"/>
              <a:t> </a:t>
            </a:r>
            <a:r>
              <a:rPr lang="sv-SE" dirty="0" err="1"/>
              <a:t>og</a:t>
            </a:r>
            <a:r>
              <a:rPr lang="sv-SE" dirty="0"/>
              <a:t> andre </a:t>
            </a:r>
            <a:r>
              <a:rPr lang="sv-SE" dirty="0" err="1"/>
              <a:t>partnere</a:t>
            </a:r>
            <a:r>
              <a:rPr lang="sv-SE" dirty="0"/>
              <a:t> </a:t>
            </a:r>
            <a:r>
              <a:rPr lang="sv-SE" dirty="0" err="1"/>
              <a:t>til</a:t>
            </a:r>
            <a:r>
              <a:rPr lang="sv-SE" dirty="0"/>
              <a:t> at </a:t>
            </a:r>
            <a:r>
              <a:rPr lang="sv-SE" dirty="0" err="1"/>
              <a:t>implementere</a:t>
            </a:r>
            <a:r>
              <a:rPr lang="sv-SE" dirty="0"/>
              <a:t> de </a:t>
            </a:r>
            <a:r>
              <a:rPr lang="sv-SE" dirty="0" err="1"/>
              <a:t>principper</a:t>
            </a:r>
            <a:r>
              <a:rPr lang="sv-SE" dirty="0"/>
              <a:t>, </a:t>
            </a:r>
            <a:r>
              <a:rPr lang="sv-SE" dirty="0" err="1"/>
              <a:t>der</a:t>
            </a:r>
            <a:r>
              <a:rPr lang="sv-SE" dirty="0"/>
              <a:t> er </a:t>
            </a:r>
            <a:r>
              <a:rPr lang="sv-SE" dirty="0" err="1"/>
              <a:t>beskrevet</a:t>
            </a:r>
            <a:r>
              <a:rPr lang="sv-SE" dirty="0"/>
              <a:t> i </a:t>
            </a:r>
            <a:r>
              <a:rPr lang="sv-SE" dirty="0" err="1"/>
              <a:t>kodexet</a:t>
            </a:r>
            <a:r>
              <a:rPr lang="sv-SE" dirty="0"/>
              <a:t> </a:t>
            </a:r>
            <a:r>
              <a:rPr lang="sv-SE" dirty="0" err="1"/>
              <a:t>Formålet</a:t>
            </a:r>
            <a:r>
              <a:rPr lang="sv-SE" dirty="0"/>
              <a:t> er at </a:t>
            </a:r>
            <a:r>
              <a:rPr lang="sv-SE" dirty="0" err="1"/>
              <a:t>sikre</a:t>
            </a:r>
            <a:r>
              <a:rPr lang="sv-SE" dirty="0"/>
              <a:t>, at </a:t>
            </a:r>
            <a:r>
              <a:rPr lang="sv-SE" dirty="0" err="1"/>
              <a:t>leverandører</a:t>
            </a:r>
            <a:r>
              <a:rPr lang="sv-SE" dirty="0"/>
              <a:t> af produkter </a:t>
            </a:r>
            <a:r>
              <a:rPr lang="sv-SE" dirty="0" err="1"/>
              <a:t>og</a:t>
            </a:r>
            <a:r>
              <a:rPr lang="sv-SE" dirty="0"/>
              <a:t> </a:t>
            </a:r>
            <a:r>
              <a:rPr lang="sv-SE" dirty="0" err="1"/>
              <a:t>tjenester</a:t>
            </a:r>
            <a:r>
              <a:rPr lang="sv-SE" dirty="0"/>
              <a:t> </a:t>
            </a:r>
            <a:r>
              <a:rPr lang="sv-SE" dirty="0" err="1"/>
              <a:t>også</a:t>
            </a:r>
            <a:r>
              <a:rPr lang="sv-SE" dirty="0"/>
              <a:t> </a:t>
            </a:r>
            <a:r>
              <a:rPr lang="sv-SE" dirty="0" err="1"/>
              <a:t>overholder</a:t>
            </a:r>
            <a:r>
              <a:rPr lang="sv-SE" dirty="0"/>
              <a:t> </a:t>
            </a:r>
            <a:r>
              <a:rPr lang="sv-SE" dirty="0" err="1"/>
              <a:t>principperne</a:t>
            </a:r>
            <a:r>
              <a:rPr lang="sv-SE" dirty="0"/>
              <a:t> i </a:t>
            </a:r>
            <a:r>
              <a:rPr lang="sv-SE" dirty="0" err="1"/>
              <a:t>deres</a:t>
            </a:r>
            <a:r>
              <a:rPr lang="sv-SE" dirty="0"/>
              <a:t> </a:t>
            </a:r>
            <a:r>
              <a:rPr lang="sv-SE" dirty="0" err="1"/>
              <a:t>forsyningskæder</a:t>
            </a:r>
            <a:r>
              <a:rPr lang="sv-SE" dirty="0"/>
              <a:t>. </a:t>
            </a:r>
            <a:r>
              <a:rPr lang="sv-SE" dirty="0" err="1"/>
              <a:t>Chiesi-leverandører</a:t>
            </a:r>
            <a:r>
              <a:rPr lang="sv-SE" dirty="0"/>
              <a:t> </a:t>
            </a:r>
            <a:r>
              <a:rPr lang="sv-SE" dirty="0" err="1"/>
              <a:t>forventes</a:t>
            </a:r>
            <a:r>
              <a:rPr lang="sv-SE" dirty="0"/>
              <a:t> </a:t>
            </a:r>
            <a:r>
              <a:rPr lang="sv-SE" dirty="0" err="1"/>
              <a:t>derfor</a:t>
            </a:r>
            <a:r>
              <a:rPr lang="sv-SE" dirty="0"/>
              <a:t> at </a:t>
            </a:r>
            <a:r>
              <a:rPr lang="sv-SE" dirty="0" err="1"/>
              <a:t>informere</a:t>
            </a:r>
            <a:r>
              <a:rPr lang="sv-SE" dirty="0"/>
              <a:t> </a:t>
            </a:r>
            <a:r>
              <a:rPr lang="sv-SE" dirty="0" err="1"/>
              <a:t>deres</a:t>
            </a:r>
            <a:r>
              <a:rPr lang="sv-SE" dirty="0"/>
              <a:t> egne </a:t>
            </a:r>
            <a:r>
              <a:rPr lang="sv-SE" dirty="0" err="1"/>
              <a:t>leverandører</a:t>
            </a:r>
            <a:r>
              <a:rPr lang="sv-SE" dirty="0"/>
              <a:t> af produkter </a:t>
            </a:r>
            <a:r>
              <a:rPr lang="sv-SE" dirty="0" err="1"/>
              <a:t>og</a:t>
            </a:r>
            <a:r>
              <a:rPr lang="sv-SE" dirty="0"/>
              <a:t> </a:t>
            </a:r>
            <a:r>
              <a:rPr lang="sv-SE" dirty="0" err="1"/>
              <a:t>tjenester</a:t>
            </a:r>
            <a:r>
              <a:rPr lang="sv-SE" dirty="0"/>
              <a:t> om </a:t>
            </a:r>
            <a:r>
              <a:rPr lang="sv-SE" dirty="0" err="1"/>
              <a:t>standarderne</a:t>
            </a:r>
            <a:r>
              <a:rPr lang="sv-SE" dirty="0"/>
              <a:t> i </a:t>
            </a:r>
            <a:r>
              <a:rPr lang="sv-SE" dirty="0" err="1"/>
              <a:t>adfærdskodekset</a:t>
            </a:r>
            <a:r>
              <a:rPr lang="sv-SE" dirty="0"/>
              <a:t>. </a:t>
            </a:r>
            <a:r>
              <a:rPr lang="sv-SE" dirty="0" err="1"/>
              <a:t>Chiesi</a:t>
            </a:r>
            <a:r>
              <a:rPr lang="sv-SE" dirty="0"/>
              <a:t> skal </a:t>
            </a:r>
            <a:r>
              <a:rPr lang="sv-SE" dirty="0" err="1"/>
              <a:t>derudover</a:t>
            </a:r>
            <a:r>
              <a:rPr lang="sv-SE" dirty="0"/>
              <a:t> </a:t>
            </a:r>
            <a:r>
              <a:rPr lang="sv-SE" dirty="0" err="1"/>
              <a:t>også</a:t>
            </a:r>
            <a:r>
              <a:rPr lang="sv-SE" dirty="0"/>
              <a:t> </a:t>
            </a:r>
            <a:r>
              <a:rPr lang="sv-SE" dirty="0" err="1"/>
              <a:t>sikre</a:t>
            </a:r>
            <a:r>
              <a:rPr lang="sv-SE" dirty="0"/>
              <a:t>, at </a:t>
            </a:r>
            <a:r>
              <a:rPr lang="sv-SE" dirty="0" err="1"/>
              <a:t>leverandører</a:t>
            </a:r>
            <a:r>
              <a:rPr lang="sv-SE" dirty="0"/>
              <a:t> af produkter </a:t>
            </a:r>
            <a:r>
              <a:rPr lang="sv-SE" dirty="0" err="1"/>
              <a:t>og</a:t>
            </a:r>
            <a:r>
              <a:rPr lang="sv-SE" dirty="0"/>
              <a:t> </a:t>
            </a:r>
            <a:r>
              <a:rPr lang="sv-SE" dirty="0" err="1"/>
              <a:t>tjenester</a:t>
            </a:r>
            <a:r>
              <a:rPr lang="sv-SE" dirty="0"/>
              <a:t> </a:t>
            </a:r>
            <a:r>
              <a:rPr lang="sv-SE" dirty="0" err="1"/>
              <a:t>overholder</a:t>
            </a:r>
            <a:r>
              <a:rPr lang="sv-SE" dirty="0"/>
              <a:t> </a:t>
            </a:r>
            <a:r>
              <a:rPr lang="sv-SE" dirty="0" err="1"/>
              <a:t>disse</a:t>
            </a:r>
            <a:r>
              <a:rPr lang="sv-SE" dirty="0"/>
              <a:t> standarder. Vi </a:t>
            </a:r>
            <a:r>
              <a:rPr lang="sv-SE" dirty="0" err="1"/>
              <a:t>kommunikerer</a:t>
            </a:r>
            <a:r>
              <a:rPr lang="sv-SE" dirty="0"/>
              <a:t> </a:t>
            </a:r>
            <a:r>
              <a:rPr lang="sv-SE" dirty="0" err="1"/>
              <a:t>naturligvis</a:t>
            </a:r>
            <a:r>
              <a:rPr lang="sv-SE" dirty="0"/>
              <a:t> </a:t>
            </a:r>
            <a:r>
              <a:rPr lang="sv-SE" dirty="0" err="1"/>
              <a:t>kodeksets</a:t>
            </a:r>
            <a:r>
              <a:rPr lang="sv-SE" dirty="0"/>
              <a:t> </a:t>
            </a:r>
            <a:r>
              <a:rPr lang="sv-SE" dirty="0" err="1"/>
              <a:t>principper</a:t>
            </a:r>
            <a:r>
              <a:rPr lang="sv-SE" dirty="0"/>
              <a:t> </a:t>
            </a:r>
            <a:r>
              <a:rPr lang="sv-SE" dirty="0" err="1"/>
              <a:t>til</a:t>
            </a:r>
            <a:r>
              <a:rPr lang="sv-SE" dirty="0"/>
              <a:t> </a:t>
            </a:r>
            <a:r>
              <a:rPr lang="sv-SE" dirty="0" err="1"/>
              <a:t>alle</a:t>
            </a:r>
            <a:r>
              <a:rPr lang="sv-SE" dirty="0"/>
              <a:t> </a:t>
            </a:r>
            <a:r>
              <a:rPr lang="sv-SE" dirty="0" err="1"/>
              <a:t>vores</a:t>
            </a:r>
            <a:r>
              <a:rPr lang="sv-SE" dirty="0"/>
              <a:t> </a:t>
            </a:r>
            <a:r>
              <a:rPr lang="sv-SE" dirty="0" err="1"/>
              <a:t>medarbejdere</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16</a:t>
            </a:fld>
            <a:endParaRPr lang="it-IT"/>
          </a:p>
        </p:txBody>
      </p:sp>
    </p:spTree>
    <p:extLst>
      <p:ext uri="{BB962C8B-B14F-4D97-AF65-F5344CB8AC3E}">
        <p14:creationId xmlns:p14="http://schemas.microsoft.com/office/powerpoint/2010/main" val="11802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Tak fordi du lyttede med! Hvis du ønsker mere information, eller hvis der er noget i denne præsentation, som du ikke forstår, skal du læse The Code of </a:t>
            </a:r>
            <a:r>
              <a:rPr lang="da-DK" dirty="0" err="1"/>
              <a:t>Interdependence</a:t>
            </a:r>
            <a:r>
              <a:rPr lang="da-DK" dirty="0"/>
              <a:t> eller tale med nogen hos </a:t>
            </a:r>
            <a:r>
              <a:rPr lang="da-DK" dirty="0" err="1"/>
              <a:t>Chiesi</a:t>
            </a:r>
            <a:r>
              <a:rPr lang="da-DK" dirty="0"/>
              <a:t>. Hvis du ikke er enig i noget af indholdet eller ikke kan leve op til de ambitioner, der er udtrykt i denne præsentation eller i </a:t>
            </a:r>
            <a:r>
              <a:rPr lang="da-DK" dirty="0" err="1"/>
              <a:t>kodexet</a:t>
            </a:r>
            <a:r>
              <a:rPr lang="da-DK" dirty="0"/>
              <a:t>, skal du også kontakte </a:t>
            </a:r>
            <a:r>
              <a:rPr lang="da-DK" dirty="0" err="1"/>
              <a:t>Chiesi</a:t>
            </a:r>
            <a:r>
              <a:rPr lang="da-DK" dirty="0"/>
              <a:t> for at diskutere yderligere.</a:t>
            </a:r>
          </a:p>
          <a:p>
            <a:r>
              <a:rPr lang="da-DK" dirty="0"/>
              <a:t>Bæredygtighed er ikke altid let – det er derfor er vi nødt til at arbejde sammen og lære af hinanden!</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17</a:t>
            </a:fld>
            <a:endParaRPr lang="it-IT"/>
          </a:p>
        </p:txBody>
      </p:sp>
    </p:spTree>
    <p:extLst>
      <p:ext uri="{BB962C8B-B14F-4D97-AF65-F5344CB8AC3E}">
        <p14:creationId xmlns:p14="http://schemas.microsoft.com/office/powerpoint/2010/main" val="4001943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These</a:t>
            </a:r>
            <a:r>
              <a:rPr lang="sv-SE" dirty="0"/>
              <a:t> </a:t>
            </a:r>
            <a:r>
              <a:rPr lang="sv-SE" dirty="0" err="1"/>
              <a:t>are</a:t>
            </a:r>
            <a:r>
              <a:rPr lang="sv-SE" dirty="0"/>
              <a:t> Chiesi Nordics </a:t>
            </a:r>
            <a:r>
              <a:rPr lang="sv-SE" dirty="0" err="1"/>
              <a:t>Sustainability</a:t>
            </a:r>
            <a:r>
              <a:rPr lang="sv-SE" dirty="0"/>
              <a:t> </a:t>
            </a:r>
            <a:r>
              <a:rPr lang="sv-SE" dirty="0" err="1"/>
              <a:t>goals</a:t>
            </a:r>
            <a:r>
              <a:rPr lang="sv-SE" dirty="0"/>
              <a:t> 2020-2022. </a:t>
            </a:r>
            <a:r>
              <a:rPr lang="sv-SE" dirty="0" err="1"/>
              <a:t>They</a:t>
            </a:r>
            <a:r>
              <a:rPr lang="sv-SE" dirty="0"/>
              <a:t> </a:t>
            </a:r>
            <a:r>
              <a:rPr lang="sv-SE" dirty="0" err="1"/>
              <a:t>are</a:t>
            </a:r>
            <a:r>
              <a:rPr lang="sv-SE" dirty="0"/>
              <a:t> </a:t>
            </a:r>
            <a:r>
              <a:rPr lang="sv-SE" dirty="0" err="1"/>
              <a:t>grouped</a:t>
            </a:r>
            <a:r>
              <a:rPr lang="sv-SE" dirty="0"/>
              <a:t> </a:t>
            </a:r>
            <a:r>
              <a:rPr lang="sv-SE" dirty="0" err="1"/>
              <a:t>according</a:t>
            </a:r>
            <a:r>
              <a:rPr lang="sv-SE" dirty="0"/>
              <a:t> to 4 focus areas </a:t>
            </a:r>
            <a:r>
              <a:rPr lang="sv-SE" dirty="0" err="1"/>
              <a:t>that</a:t>
            </a:r>
            <a:r>
              <a:rPr lang="sv-SE" dirty="0"/>
              <a:t> Chiesi has: Planet, Patients, Partnership and </a:t>
            </a:r>
            <a:r>
              <a:rPr lang="sv-SE" dirty="0" err="1"/>
              <a:t>People</a:t>
            </a:r>
            <a:r>
              <a:rPr lang="sv-SE" dirty="0"/>
              <a:t> </a:t>
            </a:r>
          </a:p>
        </p:txBody>
      </p:sp>
      <p:sp>
        <p:nvSpPr>
          <p:cNvPr id="4" name="Platshållare för bildnummer 3"/>
          <p:cNvSpPr>
            <a:spLocks noGrp="1"/>
          </p:cNvSpPr>
          <p:nvPr>
            <p:ph type="sldNum" sz="quarter" idx="5"/>
          </p:nvPr>
        </p:nvSpPr>
        <p:spPr/>
        <p:txBody>
          <a:bodyPr/>
          <a:lstStyle/>
          <a:p>
            <a:fld id="{844F470D-7F1C-4980-BC3A-CDF24D582643}" type="slidenum">
              <a:rPr lang="it-IT" smtClean="0"/>
              <a:t>18</a:t>
            </a:fld>
            <a:endParaRPr lang="it-IT"/>
          </a:p>
        </p:txBody>
      </p:sp>
    </p:spTree>
    <p:extLst>
      <p:ext uri="{BB962C8B-B14F-4D97-AF65-F5344CB8AC3E}">
        <p14:creationId xmlns:p14="http://schemas.microsoft.com/office/powerpoint/2010/main" val="367889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a:p>
            <a:r>
              <a:rPr lang="da-DK" dirty="0" err="1"/>
              <a:t>Chiesi</a:t>
            </a:r>
            <a:r>
              <a:rPr lang="da-DK" dirty="0"/>
              <a:t> har besluttet, at vi vil være en del af løsningen, ikke problemet. Vi ønsker at inspirere andre og lære af de bedste. Agenda 2030 for bæredygtig udvikling er vores køreplan, og vores B-Corp-certificering er et værktøj, der hjælper os undervejs</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2</a:t>
            </a:fld>
            <a:endParaRPr lang="it-IT"/>
          </a:p>
        </p:txBody>
      </p:sp>
    </p:spTree>
    <p:extLst>
      <p:ext uri="{BB962C8B-B14F-4D97-AF65-F5344CB8AC3E}">
        <p14:creationId xmlns:p14="http://schemas.microsoft.com/office/powerpoint/2010/main" val="170397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da-DK" dirty="0"/>
          </a:p>
          <a:p>
            <a:r>
              <a:rPr lang="da-DK" dirty="0"/>
              <a:t>Vores </a:t>
            </a:r>
            <a:r>
              <a:rPr lang="da-DK" dirty="0" err="1"/>
              <a:t>kodex</a:t>
            </a:r>
            <a:r>
              <a:rPr lang="da-DK" dirty="0"/>
              <a:t> for gensidig afhængighed gælder både </a:t>
            </a:r>
            <a:r>
              <a:rPr lang="da-DK" dirty="0" err="1"/>
              <a:t>Chiesi</a:t>
            </a:r>
            <a:r>
              <a:rPr lang="da-DK" dirty="0"/>
              <a:t> og de virksomheder, der er en del af vores økosystem. </a:t>
            </a:r>
            <a:r>
              <a:rPr lang="da-DK" dirty="0" err="1"/>
              <a:t>Kodexet</a:t>
            </a:r>
            <a:r>
              <a:rPr lang="da-DK" dirty="0"/>
              <a:t> understreger, hvor nødvendigt og presserende det er at handle, med bevidstheden om, at vi alle er afhængige af hinanden, og at vi alle har et ansvar for kommende generationer.</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3</a:t>
            </a:fld>
            <a:endParaRPr lang="it-IT"/>
          </a:p>
        </p:txBody>
      </p:sp>
    </p:spTree>
    <p:extLst>
      <p:ext uri="{BB962C8B-B14F-4D97-AF65-F5344CB8AC3E}">
        <p14:creationId xmlns:p14="http://schemas.microsoft.com/office/powerpoint/2010/main" val="273954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93700" y="692150"/>
            <a:ext cx="6096000" cy="3429000"/>
          </a:xfrm>
        </p:spPr>
      </p:sp>
      <p:sp>
        <p:nvSpPr>
          <p:cNvPr id="3" name="Segnaposto note 2"/>
          <p:cNvSpPr>
            <a:spLocks noGrp="1"/>
          </p:cNvSpPr>
          <p:nvPr>
            <p:ph type="body" idx="1"/>
          </p:nvPr>
        </p:nvSpPr>
        <p:spPr/>
        <p:txBody>
          <a:bodyPr/>
          <a:lstStyle/>
          <a:p>
            <a:r>
              <a:rPr lang="da-DK" dirty="0"/>
              <a:t>Vores mål er baseret på værdierne tillid, kvalitet, retfærdighed, ansvarlighed og gennemsigtighed. Som et B-corp-certificeret firma er vi inspireret af B Corp-bevægelsen, FN's SDG og ILO-retningslinjer og endelig af det medikamentspecifikke PSCI-initiativ. Kravene i </a:t>
            </a:r>
            <a:r>
              <a:rPr lang="da-DK" dirty="0" err="1"/>
              <a:t>kodexet</a:t>
            </a:r>
            <a:r>
              <a:rPr lang="da-DK" dirty="0"/>
              <a:t> er bygget op omkring 9 af FN's 17 globale mål, som </a:t>
            </a:r>
            <a:r>
              <a:rPr lang="da-DK" dirty="0" err="1"/>
              <a:t>Chiesi</a:t>
            </a:r>
            <a:r>
              <a:rPr lang="da-DK" dirty="0"/>
              <a:t> har valgt at prioritere. Som partner med </a:t>
            </a:r>
            <a:r>
              <a:rPr lang="da-DK" dirty="0" err="1"/>
              <a:t>Chiesi</a:t>
            </a:r>
            <a:r>
              <a:rPr lang="da-DK" dirty="0"/>
              <a:t> håber og forventer vi, at du deler værdierne og ambitionerne i </a:t>
            </a:r>
            <a:r>
              <a:rPr lang="da-DK" dirty="0" err="1"/>
              <a:t>kodexet</a:t>
            </a:r>
            <a:endParaRPr lang="da-DK" dirty="0"/>
          </a:p>
          <a:p>
            <a:r>
              <a:rPr lang="da-DK" dirty="0"/>
              <a:t>Sammen kan vi gøre en forskel!</a:t>
            </a:r>
            <a:endParaRPr lang="it-IT" dirty="0"/>
          </a:p>
        </p:txBody>
      </p:sp>
      <p:sp>
        <p:nvSpPr>
          <p:cNvPr id="4" name="Segnaposto numero diapositiva 3"/>
          <p:cNvSpPr>
            <a:spLocks noGrp="1"/>
          </p:cNvSpPr>
          <p:nvPr>
            <p:ph type="sldNum" sz="quarter" idx="10"/>
          </p:nvPr>
        </p:nvSpPr>
        <p:spPr/>
        <p:txBody>
          <a:bodyPr/>
          <a:lstStyle/>
          <a:p>
            <a:fld id="{844F470D-7F1C-4980-BC3A-CDF24D582643}" type="slidenum">
              <a:rPr lang="it-IT" smtClean="0"/>
              <a:t>4</a:t>
            </a:fld>
            <a:endParaRPr lang="it-IT"/>
          </a:p>
        </p:txBody>
      </p:sp>
    </p:spTree>
    <p:extLst>
      <p:ext uri="{BB962C8B-B14F-4D97-AF65-F5344CB8AC3E}">
        <p14:creationId xmlns:p14="http://schemas.microsoft.com/office/powerpoint/2010/main" val="416339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Godt helbred og velvære. For os betyder det, at vi forventer høje niveauer af produktsikkerhed, at love, regler, brancheaftaler osv. overholdes, og at vi bruger tid på at styrke vores interne kapacitet </a:t>
            </a:r>
            <a:r>
              <a:rPr lang="da-DK" dirty="0" err="1"/>
              <a:t>ifht</a:t>
            </a:r>
            <a:r>
              <a:rPr lang="da-DK" dirty="0"/>
              <a:t> SDG 3 og dette </a:t>
            </a:r>
            <a:r>
              <a:rPr lang="da-DK" dirty="0" err="1"/>
              <a:t>kodex</a:t>
            </a:r>
            <a:r>
              <a:rPr lang="da-DK" dirty="0"/>
              <a:t>.</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5</a:t>
            </a:fld>
            <a:endParaRPr lang="it-IT"/>
          </a:p>
        </p:txBody>
      </p:sp>
    </p:spTree>
    <p:extLst>
      <p:ext uri="{BB962C8B-B14F-4D97-AF65-F5344CB8AC3E}">
        <p14:creationId xmlns:p14="http://schemas.microsoft.com/office/powerpoint/2010/main" val="347797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Anstændige arbejdsforhold og økonomisk vækst. </a:t>
            </a:r>
          </a:p>
          <a:p>
            <a:r>
              <a:rPr lang="da-DK" dirty="0"/>
              <a:t>Det vi forventer af os selv og af vores partnere: er - Fair arbejdsvilkår, rimelig arbejdstid og orlov - Fair lønninger og fordele. </a:t>
            </a:r>
          </a:p>
          <a:p>
            <a:r>
              <a:rPr lang="da-DK" dirty="0"/>
              <a:t>Vi skal honorere overarbejde når det er relevant, ikke tilbageholde løn eller ydelser </a:t>
            </a:r>
            <a:r>
              <a:rPr lang="da-DK" dirty="0" err="1"/>
              <a:t>uretsmæssigt</a:t>
            </a:r>
            <a:r>
              <a:rPr lang="da-DK" dirty="0"/>
              <a:t> og naturligvis betale vores medarbejdere til tiden – Vi anvender ikke børnearbejde i nogen form, og unge medarbejdere (over minimumsalderen) må ikke udføre arbejde, der hindrer deres uddannelse eller sundhed - Vi skal sørge for at undgå umenneskelige behandling, og stræbe efter et miljø uden chikane, hvor der er etableret whistleblowing-systemer og andre mekanismer, sådan at medarbejderne kan klage, hvis der afdækkes </a:t>
            </a:r>
            <a:r>
              <a:rPr lang="da-DK" dirty="0" err="1"/>
              <a:t>uhensigsmæssigge</a:t>
            </a:r>
            <a:r>
              <a:rPr lang="da-DK" dirty="0"/>
              <a:t> forhold eller opførsel.</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6</a:t>
            </a:fld>
            <a:endParaRPr lang="it-IT"/>
          </a:p>
        </p:txBody>
      </p:sp>
    </p:spTree>
    <p:extLst>
      <p:ext uri="{BB962C8B-B14F-4D97-AF65-F5344CB8AC3E}">
        <p14:creationId xmlns:p14="http://schemas.microsoft.com/office/powerpoint/2010/main" val="60695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v-SE" dirty="0"/>
            </a:br>
            <a:r>
              <a:rPr lang="da-DK" dirty="0"/>
              <a:t>Vi forventer et godt, sikkert og sikkert arbejdsmiljø. Alle former for "moderne slaveri" inklusive menneskehandel er naturligvis fuldstændigt </a:t>
            </a:r>
            <a:r>
              <a:rPr lang="da-DK" dirty="0" err="1"/>
              <a:t>uacceptablt</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Hos os og vores partnere gælder foreningsfrihed. For eksempel skal det være tilladt at danne og deltage i fagforeninger, at kommunikere med ledelsen som medarbejder osv. Der skal være systemer eller processer på plads </a:t>
            </a:r>
            <a:r>
              <a:rPr lang="da-DK" dirty="0" err="1"/>
              <a:t>ifht</a:t>
            </a:r>
            <a:r>
              <a:rPr lang="da-DK" dirty="0"/>
              <a:t>. risikostyring, og som sikrer at den daglige drift kan fortsætte i tilfælde af en krise, som </a:t>
            </a:r>
            <a:r>
              <a:rPr lang="da-DK" dirty="0" err="1"/>
              <a:t>feks</a:t>
            </a:r>
            <a:r>
              <a:rPr lang="da-DK" dirty="0"/>
              <a:t> nu i forbindelse med </a:t>
            </a:r>
            <a:r>
              <a:rPr lang="da-DK" dirty="0" err="1"/>
              <a:t>Covid</a:t>
            </a:r>
            <a:r>
              <a:rPr lang="da-DK" dirty="0"/>
              <a:t> 19 -udbruddet. Vi fordrer også en høj grad af processikkerhed, eksempelvis for at forhindre kemikalie udslip. </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7</a:t>
            </a:fld>
            <a:endParaRPr lang="it-IT"/>
          </a:p>
        </p:txBody>
      </p:sp>
    </p:spTree>
    <p:extLst>
      <p:ext uri="{BB962C8B-B14F-4D97-AF65-F5344CB8AC3E}">
        <p14:creationId xmlns:p14="http://schemas.microsoft.com/office/powerpoint/2010/main" val="232295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Vores bidrag til bæredygtighedsmål 9 handler om forskning og udvikling af nye teknologier, som bidrager positivt til vores virksomhed og til samfundets udvikling generelt.</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8</a:t>
            </a:fld>
            <a:endParaRPr lang="it-IT"/>
          </a:p>
        </p:txBody>
      </p:sp>
    </p:spTree>
    <p:extLst>
      <p:ext uri="{BB962C8B-B14F-4D97-AF65-F5344CB8AC3E}">
        <p14:creationId xmlns:p14="http://schemas.microsoft.com/office/powerpoint/2010/main" val="96077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a-DK" dirty="0"/>
              <a:t>Mindre ulighed. Dette mål handler om forventningerne til os selv og til vores partnere: Vi forventer:</a:t>
            </a:r>
          </a:p>
          <a:p>
            <a:r>
              <a:rPr lang="da-DK" dirty="0"/>
              <a:t>-At vi har en politik for inklusion og for mangfoldighed, og at vi implementerer programmer til støtte for integration på arbejdspladsen. </a:t>
            </a:r>
          </a:p>
          <a:p>
            <a:r>
              <a:rPr lang="da-DK" dirty="0"/>
              <a:t>-At vi sikrer lige muligheder og ikke praktiserer forskelsbehandling. </a:t>
            </a:r>
          </a:p>
          <a:p>
            <a:pPr marL="171450" indent="-171450">
              <a:buFontTx/>
              <a:buChar char="-"/>
            </a:pPr>
            <a:r>
              <a:rPr lang="da-DK" dirty="0"/>
              <a:t>At vi sikrer at der ikke finder diskrimination sted, men at der er lige muligheder i alle faser, fra rekrutteringsprocessen til arbejdsvilkår, løn, faglig udvikling, markedsføring og opsigelse af kontrakt. </a:t>
            </a:r>
          </a:p>
          <a:p>
            <a:pPr marL="171450" indent="-171450">
              <a:buFontTx/>
              <a:buChar char="-"/>
            </a:pPr>
            <a:r>
              <a:rPr lang="da-DK" dirty="0"/>
              <a:t>At alle beslutninger om medarbejdernes professionelle status baseres på medarbejdernes evner, fortjeneste og dygtighed. Vi undersøger klager igennem en formel, upartisk og retfærdig proces og tager korrigerende beslutninger og træffer </a:t>
            </a:r>
            <a:r>
              <a:rPr lang="da-DK" dirty="0" err="1"/>
              <a:t>foranstatninger</a:t>
            </a:r>
            <a:r>
              <a:rPr lang="da-DK" dirty="0"/>
              <a:t>, hvis det er nødvendigt.</a:t>
            </a: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9</a:t>
            </a:fld>
            <a:endParaRPr lang="it-IT"/>
          </a:p>
        </p:txBody>
      </p:sp>
    </p:spTree>
    <p:extLst>
      <p:ext uri="{BB962C8B-B14F-4D97-AF65-F5344CB8AC3E}">
        <p14:creationId xmlns:p14="http://schemas.microsoft.com/office/powerpoint/2010/main" val="3304112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ou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BC794194-3FC8-40C8-B181-8D2787212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109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ank">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2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_text_cen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7" name="Rectangle 35"/>
          <p:cNvSpPr/>
          <p:nvPr userDrawn="1"/>
        </p:nvSpPr>
        <p:spPr>
          <a:xfrm>
            <a:off x="4343400" y="2536494"/>
            <a:ext cx="457200" cy="234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a:spLocks noGrp="1"/>
          </p:cNvSpPr>
          <p:nvPr>
            <p:ph idx="1" hasCustomPrompt="1"/>
          </p:nvPr>
        </p:nvSpPr>
        <p:spPr>
          <a:xfrm>
            <a:off x="574674" y="2738034"/>
            <a:ext cx="7994925" cy="1680314"/>
          </a:xfrm>
        </p:spPr>
        <p:txBody>
          <a:bodyPr>
            <a:normAutofit/>
          </a:bodyPr>
          <a:lstStyle>
            <a:lvl1pPr marL="0" indent="0" algn="ctr">
              <a:lnSpc>
                <a:spcPct val="100000"/>
              </a:lnSpc>
              <a:spcBef>
                <a:spcPts val="0"/>
              </a:spcBef>
              <a:buNone/>
              <a:defRPr sz="2000" baseline="0">
                <a:solidFill>
                  <a:schemeClr val="tx1"/>
                </a:solidFill>
              </a:defRPr>
            </a:lvl1pPr>
            <a:lvl2pPr marL="228600"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endParaRPr dirty="0"/>
          </a:p>
        </p:txBody>
      </p:sp>
      <p:sp>
        <p:nvSpPr>
          <p:cNvPr id="10" name="Segnaposto immagine 16"/>
          <p:cNvSpPr>
            <a:spLocks noGrp="1"/>
          </p:cNvSpPr>
          <p:nvPr>
            <p:ph type="pic" sz="quarter" idx="14" hasCustomPrompt="1"/>
          </p:nvPr>
        </p:nvSpPr>
        <p:spPr>
          <a:xfrm>
            <a:off x="4076700" y="971550"/>
            <a:ext cx="990600" cy="998794"/>
          </a:xfrm>
        </p:spPr>
        <p:txBody>
          <a:bodyPr>
            <a:normAutofit/>
          </a:bodyPr>
          <a:lstStyle>
            <a:lvl1pPr marL="0" indent="0">
              <a:buNone/>
              <a:defRPr sz="1100"/>
            </a:lvl1pPr>
          </a:lstStyle>
          <a:p>
            <a:r>
              <a:rPr lang="en-US" dirty="0"/>
              <a:t>Click on the icon to add the image</a:t>
            </a:r>
            <a:endParaRPr lang="it-IT" dirty="0"/>
          </a:p>
        </p:txBody>
      </p:sp>
      <p:pic>
        <p:nvPicPr>
          <p:cNvPr id="9" name="Immagine 8">
            <a:extLst>
              <a:ext uri="{FF2B5EF4-FFF2-40B4-BE49-F238E27FC236}">
                <a16:creationId xmlns:a16="http://schemas.microsoft.com/office/drawing/2014/main" id="{050B3A04-493C-4B0B-BDB8-3B48CA167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10764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1" name="Rectangle 11"/>
          <p:cNvSpPr/>
          <p:nvPr/>
        </p:nvSpPr>
        <p:spPr>
          <a:xfrm>
            <a:off x="2971800" y="1068801"/>
            <a:ext cx="6172200" cy="18288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p:cNvSpPr>
            <a:spLocks noGrp="1"/>
          </p:cNvSpPr>
          <p:nvPr>
            <p:ph idx="12" hasCustomPrompt="1"/>
          </p:nvPr>
        </p:nvSpPr>
        <p:spPr>
          <a:xfrm>
            <a:off x="3879741" y="1309694"/>
            <a:ext cx="5028237" cy="1380680"/>
          </a:xfrm>
        </p:spPr>
        <p:txBody>
          <a:bodyPr>
            <a:normAutofit/>
          </a:bodyPr>
          <a:lstStyle>
            <a:lvl1pPr marL="0" indent="0">
              <a:lnSpc>
                <a:spcPct val="150000"/>
              </a:lnSpc>
              <a:buNone/>
              <a:defRPr sz="14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8" name="Segnaposto immagine 16"/>
          <p:cNvSpPr>
            <a:spLocks noGrp="1"/>
          </p:cNvSpPr>
          <p:nvPr>
            <p:ph type="pic" sz="quarter" idx="14" hasCustomPrompt="1"/>
          </p:nvPr>
        </p:nvSpPr>
        <p:spPr>
          <a:xfrm>
            <a:off x="0" y="1068801"/>
            <a:ext cx="3657600" cy="18288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2717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730427"/>
            <a:ext cx="9144000" cy="2062174"/>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11"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285527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794250" y="990600"/>
            <a:ext cx="3775350" cy="3508292"/>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990600"/>
            <a:ext cx="4591050" cy="3526181"/>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311815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9" name="Rectangle 14"/>
          <p:cNvSpPr/>
          <p:nvPr/>
        </p:nvSpPr>
        <p:spPr>
          <a:xfrm>
            <a:off x="3180321" y="1037685"/>
            <a:ext cx="2783358" cy="21336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egnaposto immagine 16"/>
          <p:cNvSpPr>
            <a:spLocks noGrp="1"/>
          </p:cNvSpPr>
          <p:nvPr>
            <p:ph type="pic" sz="quarter" idx="14" hasCustomPrompt="1"/>
          </p:nvPr>
        </p:nvSpPr>
        <p:spPr>
          <a:xfrm>
            <a:off x="0"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Segnaposto immagine 16"/>
          <p:cNvSpPr>
            <a:spLocks noGrp="1"/>
          </p:cNvSpPr>
          <p:nvPr>
            <p:ph type="pic" sz="quarter" idx="15" hasCustomPrompt="1"/>
          </p:nvPr>
        </p:nvSpPr>
        <p:spPr>
          <a:xfrm>
            <a:off x="5963679"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5" name="Content Placeholder 2"/>
          <p:cNvSpPr>
            <a:spLocks noGrp="1"/>
          </p:cNvSpPr>
          <p:nvPr>
            <p:ph idx="12" hasCustomPrompt="1"/>
          </p:nvPr>
        </p:nvSpPr>
        <p:spPr>
          <a:xfrm>
            <a:off x="3541364" y="1906292"/>
            <a:ext cx="2017362" cy="1078118"/>
          </a:xfrm>
        </p:spPr>
        <p:txBody>
          <a:bodyPr>
            <a:normAutofit/>
          </a:bodyPr>
          <a:lstStyle>
            <a:lvl1pPr marL="0" indent="0">
              <a:lnSpc>
                <a:spcPct val="100000"/>
              </a:lnSpc>
              <a:spcBef>
                <a:spcPts val="0"/>
              </a:spcBef>
              <a:buNone/>
              <a:defRPr sz="12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9" name="Segnaposto contenuto 8"/>
          <p:cNvSpPr>
            <a:spLocks noGrp="1"/>
          </p:cNvSpPr>
          <p:nvPr>
            <p:ph sz="quarter" idx="16" hasCustomPrompt="1"/>
          </p:nvPr>
        </p:nvSpPr>
        <p:spPr>
          <a:xfrm>
            <a:off x="498475" y="728663"/>
            <a:ext cx="8070850" cy="206375"/>
          </a:xfrm>
        </p:spPr>
        <p:txBody>
          <a:bodyPr>
            <a:noAutofit/>
          </a:bodyPr>
          <a:lstStyle>
            <a:lvl1pPr marL="0" indent="0">
              <a:buNone/>
              <a:defRPr sz="1000"/>
            </a:lvl1pPr>
          </a:lstStyle>
          <a:p>
            <a:pPr lvl="0"/>
            <a:r>
              <a:rPr lang="it-IT" dirty="0"/>
              <a:t>Click to </a:t>
            </a:r>
            <a:r>
              <a:rPr lang="it-IT" dirty="0" err="1"/>
              <a:t>add</a:t>
            </a:r>
            <a:r>
              <a:rPr lang="it-IT" dirty="0"/>
              <a:t> Title</a:t>
            </a:r>
          </a:p>
        </p:txBody>
      </p:sp>
      <p:sp>
        <p:nvSpPr>
          <p:cNvPr id="14" name="Content Placeholder 2"/>
          <p:cNvSpPr>
            <a:spLocks noGrp="1"/>
          </p:cNvSpPr>
          <p:nvPr>
            <p:ph idx="1" hasCustomPrompt="1"/>
          </p:nvPr>
        </p:nvSpPr>
        <p:spPr>
          <a:xfrm>
            <a:off x="498474" y="3355716"/>
            <a:ext cx="8071126" cy="1143175"/>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19235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78951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67294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9" name="Rectangle 3"/>
          <p:cNvSpPr/>
          <p:nvPr userDrawn="1"/>
        </p:nvSpPr>
        <p:spPr>
          <a:xfrm>
            <a:off x="67295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egnaposto immagine 16"/>
          <p:cNvSpPr>
            <a:spLocks noGrp="1"/>
          </p:cNvSpPr>
          <p:nvPr>
            <p:ph type="pic" sz="quarter" idx="14" hasCustomPrompt="1"/>
          </p:nvPr>
        </p:nvSpPr>
        <p:spPr>
          <a:xfrm>
            <a:off x="76835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1" name="Content Placeholder 2"/>
          <p:cNvSpPr>
            <a:spLocks noGrp="1"/>
          </p:cNvSpPr>
          <p:nvPr>
            <p:ph idx="15" hasCustomPrompt="1"/>
          </p:nvPr>
        </p:nvSpPr>
        <p:spPr>
          <a:xfrm>
            <a:off x="3467023"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2" name="Rectangle 3"/>
          <p:cNvSpPr/>
          <p:nvPr userDrawn="1"/>
        </p:nvSpPr>
        <p:spPr>
          <a:xfrm>
            <a:off x="3467024"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egnaposto immagine 16"/>
          <p:cNvSpPr>
            <a:spLocks noGrp="1"/>
          </p:cNvSpPr>
          <p:nvPr>
            <p:ph type="pic" sz="quarter" idx="16" hasCustomPrompt="1"/>
          </p:nvPr>
        </p:nvSpPr>
        <p:spPr>
          <a:xfrm>
            <a:off x="3562425"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Content Placeholder 2"/>
          <p:cNvSpPr>
            <a:spLocks noGrp="1"/>
          </p:cNvSpPr>
          <p:nvPr>
            <p:ph idx="17" hasCustomPrompt="1"/>
          </p:nvPr>
        </p:nvSpPr>
        <p:spPr>
          <a:xfrm>
            <a:off x="616569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5" name="Rectangle 3"/>
          <p:cNvSpPr/>
          <p:nvPr userDrawn="1"/>
        </p:nvSpPr>
        <p:spPr>
          <a:xfrm>
            <a:off x="616570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egnaposto immagine 16"/>
          <p:cNvSpPr>
            <a:spLocks noGrp="1"/>
          </p:cNvSpPr>
          <p:nvPr>
            <p:ph type="pic" sz="quarter" idx="18" hasCustomPrompt="1"/>
          </p:nvPr>
        </p:nvSpPr>
        <p:spPr>
          <a:xfrm>
            <a:off x="626110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1920605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1206347"/>
            <a:ext cx="8071126" cy="349097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0" name="Text Placeholder 3"/>
          <p:cNvSpPr>
            <a:spLocks noGrp="1"/>
          </p:cNvSpPr>
          <p:nvPr>
            <p:ph type="body" sz="half" idx="2" hasCustomPrompt="1"/>
          </p:nvPr>
        </p:nvSpPr>
        <p:spPr>
          <a:xfrm>
            <a:off x="498518" y="753972"/>
            <a:ext cx="8071082" cy="361504"/>
          </a:xfrm>
        </p:spPr>
        <p:txBody>
          <a:bodyPr vert="horz" lIns="91440" tIns="45720" rIns="91440" bIns="45720" rtlCol="0" anchor="t" anchorCtr="0">
            <a:noAutofit/>
          </a:bodyPr>
          <a:lstStyle>
            <a:lvl1pPr marL="0" indent="0">
              <a:buNone/>
              <a:defRPr kumimoji="0" sz="1600" b="0" i="1" u="none" strike="noStrike" kern="1200" cap="none" spc="0" normalizeH="0" baseline="0">
                <a:ln>
                  <a:noFill/>
                </a:ln>
                <a:solidFill>
                  <a:schemeClr val="tx1"/>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dirty="0"/>
              <a:t>Click to </a:t>
            </a:r>
            <a:r>
              <a:rPr lang="it-IT" dirty="0" err="1"/>
              <a:t>add</a:t>
            </a:r>
            <a:r>
              <a:rPr lang="it-IT" dirty="0"/>
              <a:t> </a:t>
            </a:r>
            <a:r>
              <a:rPr lang="it-IT" dirty="0" err="1"/>
              <a:t>Subtitle</a:t>
            </a:r>
            <a:r>
              <a:rPr lang="it-IT" dirty="0"/>
              <a:t> </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product logo">
    <p:spTree>
      <p:nvGrpSpPr>
        <p:cNvPr id="1" name=""/>
        <p:cNvGrpSpPr/>
        <p:nvPr/>
      </p:nvGrpSpPr>
      <p:grpSpPr>
        <a:xfrm>
          <a:off x="0" y="0"/>
          <a:ext cx="0" cy="0"/>
          <a:chOff x="0" y="0"/>
          <a:chExt cx="0" cy="0"/>
        </a:xfrm>
      </p:grpSpPr>
      <p:sp>
        <p:nvSpPr>
          <p:cNvPr id="10" name="Rettangolo 9"/>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Picture Placeholder 12"/>
          <p:cNvSpPr>
            <a:spLocks noGrp="1"/>
          </p:cNvSpPr>
          <p:nvPr>
            <p:ph type="pic" sz="quarter" idx="12" hasCustomPrompt="1"/>
          </p:nvPr>
        </p:nvSpPr>
        <p:spPr>
          <a:xfrm>
            <a:off x="7103390" y="152879"/>
            <a:ext cx="1575973" cy="442295"/>
          </a:xfrm>
        </p:spPr>
        <p:txBody>
          <a:bodyPr>
            <a:normAutofit/>
          </a:bodyPr>
          <a:lstStyle>
            <a:lvl1pPr rtl="0">
              <a:buNone/>
              <a:defRPr sz="1100" baseline="0"/>
            </a:lvl1pPr>
          </a:lstStyle>
          <a:p>
            <a:r>
              <a:rPr lang="it-IT" dirty="0"/>
              <a:t>Click to </a:t>
            </a:r>
            <a:r>
              <a:rPr lang="it-IT" dirty="0" err="1"/>
              <a:t>add</a:t>
            </a:r>
            <a:r>
              <a:rPr lang="it-IT" dirty="0"/>
              <a:t> image</a:t>
            </a:r>
            <a:endParaRPr dirty="0"/>
          </a:p>
        </p:txBody>
      </p:sp>
      <p:sp>
        <p:nvSpPr>
          <p:cNvPr id="2" name="Segnaposto piè di pagina 1"/>
          <p:cNvSpPr>
            <a:spLocks noGrp="1"/>
          </p:cNvSpPr>
          <p:nvPr>
            <p:ph type="ftr" sz="quarter" idx="13"/>
          </p:nvPr>
        </p:nvSpPr>
        <p:spPr/>
        <p:txBody>
          <a:bodyPr/>
          <a:lstStyle/>
          <a:p>
            <a:r>
              <a:rPr lang="it-IT"/>
              <a:t>Stockholm 28-03-2019</a:t>
            </a:r>
            <a:endParaRPr lang="it-IT" dirty="0"/>
          </a:p>
        </p:txBody>
      </p:sp>
      <p:sp>
        <p:nvSpPr>
          <p:cNvPr id="3" name="Segnaposto numero diapositiva 2"/>
          <p:cNvSpPr>
            <a:spLocks noGrp="1"/>
          </p:cNvSpPr>
          <p:nvPr>
            <p:ph type="sldNum" sz="quarter" idx="14"/>
          </p:nvPr>
        </p:nvSpPr>
        <p:spPr/>
        <p:txBody>
          <a:bodyPr/>
          <a:lstStyle/>
          <a:p>
            <a:fld id="{1BB4EF0B-C518-4698-9E29-AF4BCDADFE6D}" type="slidenum">
              <a:rPr lang="it-IT" smtClean="0"/>
              <a:pPr/>
              <a:t>‹#›</a:t>
            </a:fld>
            <a:endParaRPr lang="it-IT"/>
          </a:p>
        </p:txBody>
      </p:sp>
      <p:sp>
        <p:nvSpPr>
          <p:cNvPr id="12" name="Title 1"/>
          <p:cNvSpPr>
            <a:spLocks noGrp="1"/>
          </p:cNvSpPr>
          <p:nvPr>
            <p:ph type="title" hasCustomPrompt="1"/>
          </p:nvPr>
        </p:nvSpPr>
        <p:spPr>
          <a:xfrm>
            <a:off x="498474" y="219819"/>
            <a:ext cx="5990461"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4" name="Content Placeholder 2"/>
          <p:cNvSpPr>
            <a:spLocks noGrp="1"/>
          </p:cNvSpPr>
          <p:nvPr>
            <p:ph idx="1" hasCustomPrompt="1"/>
          </p:nvPr>
        </p:nvSpPr>
        <p:spPr>
          <a:xfrm>
            <a:off x="498474" y="789083"/>
            <a:ext cx="8071126" cy="3908234"/>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7" name="Connettore 1 16"/>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without image and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7"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0" name="Immagine 9">
            <a:extLst>
              <a:ext uri="{FF2B5EF4-FFF2-40B4-BE49-F238E27FC236}">
                <a16:creationId xmlns:a16="http://schemas.microsoft.com/office/drawing/2014/main" id="{FAB0FA2B-6C46-489B-87B6-A1B338A2B6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189290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wo content">
    <p:spTree>
      <p:nvGrpSpPr>
        <p:cNvPr id="1" name=""/>
        <p:cNvGrpSpPr/>
        <p:nvPr/>
      </p:nvGrpSpPr>
      <p:grpSpPr>
        <a:xfrm>
          <a:off x="0" y="0"/>
          <a:ext cx="0" cy="0"/>
          <a:chOff x="0" y="0"/>
          <a:chExt cx="0" cy="0"/>
        </a:xfrm>
      </p:grpSpPr>
      <p:sp>
        <p:nvSpPr>
          <p:cNvPr id="9" name="Rettangolo 8"/>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5"/>
          </p:nvPr>
        </p:nvSpPr>
        <p:spPr/>
        <p:txBody>
          <a:bodyPr/>
          <a:lstStyle/>
          <a:p>
            <a:r>
              <a:rPr lang="it-IT"/>
              <a:t>Stockholm 28-03-2019</a:t>
            </a:r>
            <a:endParaRPr lang="it-IT" dirty="0"/>
          </a:p>
        </p:txBody>
      </p:sp>
      <p:sp>
        <p:nvSpPr>
          <p:cNvPr id="3" name="Segnaposto numero diapositiva 2"/>
          <p:cNvSpPr>
            <a:spLocks noGrp="1"/>
          </p:cNvSpPr>
          <p:nvPr>
            <p:ph type="sldNum" sz="quarter" idx="16"/>
          </p:nvPr>
        </p:nvSpPr>
        <p:spPr/>
        <p:txBody>
          <a:bodyPr/>
          <a:lstStyle/>
          <a:p>
            <a:fld id="{1BB4EF0B-C518-4698-9E29-AF4BCDADFE6D}" type="slidenum">
              <a:rPr lang="it-IT" smtClean="0"/>
              <a:pPr/>
              <a:t>‹#›</a:t>
            </a:fld>
            <a:endParaRPr lang="it-IT"/>
          </a:p>
        </p:txBody>
      </p:sp>
      <p:sp>
        <p:nvSpPr>
          <p:cNvPr id="11"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2" name="Content Placeholder 2"/>
          <p:cNvSpPr>
            <a:spLocks noGrp="1"/>
          </p:cNvSpPr>
          <p:nvPr>
            <p:ph idx="1" hasCustomPrompt="1"/>
          </p:nvPr>
        </p:nvSpPr>
        <p:spPr>
          <a:xfrm>
            <a:off x="498475" y="772558"/>
            <a:ext cx="3809121"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8" name="Connettore 1 17"/>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19" name="Content Placeholder 2"/>
          <p:cNvSpPr>
            <a:spLocks noGrp="1"/>
          </p:cNvSpPr>
          <p:nvPr>
            <p:ph idx="17" hasCustomPrompt="1"/>
          </p:nvPr>
        </p:nvSpPr>
        <p:spPr>
          <a:xfrm>
            <a:off x="4456323" y="772558"/>
            <a:ext cx="4113277"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page Title">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lide page Double Title ">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1009030"/>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60402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en-US"/>
              <a:t>| Presentation Title | Presenter Name | Date | Subject | For Internal use only |</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16980"/>
            <a:ext cx="866966" cy="163929"/>
          </a:xfrm>
          <a:prstGeom prst="rect">
            <a:avLst/>
          </a:prstGeom>
        </p:spPr>
      </p:pic>
    </p:spTree>
    <p:extLst>
      <p:ext uri="{BB962C8B-B14F-4D97-AF65-F5344CB8AC3E}">
        <p14:creationId xmlns:p14="http://schemas.microsoft.com/office/powerpoint/2010/main" val="418484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one inser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158BA288-7553-4056-A51C-8461E9E8E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67032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one insert image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21"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1" name="Immagine 10">
            <a:extLst>
              <a:ext uri="{FF2B5EF4-FFF2-40B4-BE49-F238E27FC236}">
                <a16:creationId xmlns:a16="http://schemas.microsoft.com/office/drawing/2014/main" id="{ECA87C0F-AA4F-412C-AFEF-4CB01A0FE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485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two  insert imag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2"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43"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44" name="Connettore 1 43"/>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7"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48" name="Segnaposto testo 2"/>
          <p:cNvSpPr>
            <a:spLocks noGrp="1"/>
          </p:cNvSpPr>
          <p:nvPr>
            <p:ph type="body" sz="quarter" idx="16"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7" name="Immagine 16">
            <a:extLst>
              <a:ext uri="{FF2B5EF4-FFF2-40B4-BE49-F238E27FC236}">
                <a16:creationId xmlns:a16="http://schemas.microsoft.com/office/drawing/2014/main" id="{F19133BC-5742-42D7-B8F4-D52961FC34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63112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two  insert image and Only Titl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8"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2" name="Immagine 11">
            <a:extLst>
              <a:ext uri="{FF2B5EF4-FFF2-40B4-BE49-F238E27FC236}">
                <a16:creationId xmlns:a16="http://schemas.microsoft.com/office/drawing/2014/main" id="{2FA1C3C8-2004-4518-91FB-5831E6F659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30400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Three  insert imag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2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27" name="Connettore 1 26"/>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Connettore 1 27"/>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0"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1" name="Segnaposto testo 2"/>
          <p:cNvSpPr>
            <a:spLocks noGrp="1"/>
          </p:cNvSpPr>
          <p:nvPr>
            <p:ph type="body" sz="quarter" idx="18"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8" name="Immagine 17">
            <a:extLst>
              <a:ext uri="{FF2B5EF4-FFF2-40B4-BE49-F238E27FC236}">
                <a16:creationId xmlns:a16="http://schemas.microsoft.com/office/drawing/2014/main" id="{24D6BA51-4CDD-4FAE-A2B9-418D4AB38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40469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de Three  insert image and Only Titl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6" name="Immagine 15">
            <a:extLst>
              <a:ext uri="{FF2B5EF4-FFF2-40B4-BE49-F238E27FC236}">
                <a16:creationId xmlns:a16="http://schemas.microsoft.com/office/drawing/2014/main" id="{83E6DA64-65E7-4509-B2D1-35C197DFEE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83901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Blank_foo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5" name="Immagine 4">
            <a:extLst>
              <a:ext uri="{FF2B5EF4-FFF2-40B4-BE49-F238E27FC236}">
                <a16:creationId xmlns:a16="http://schemas.microsoft.com/office/drawing/2014/main" id="{135162DE-E5FA-43F1-AE90-D43FA28BB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89125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263927"/>
            <a:ext cx="8071126" cy="409487"/>
          </a:xfrm>
          <a:prstGeom prst="rect">
            <a:avLst/>
          </a:prstGeom>
        </p:spPr>
        <p:txBody>
          <a:bodyPr vert="horz" lIns="91440" tIns="45720" rIns="91440" bIns="45720" rtlCol="0" anchor="t" anchorCtr="0">
            <a:noAutofit/>
          </a:bodyPr>
          <a:lstStyle/>
          <a:p>
            <a:r>
              <a:rPr lang="it-IT" dirty="0"/>
              <a:t>Click to </a:t>
            </a:r>
            <a:r>
              <a:rPr lang="it-IT" dirty="0" err="1"/>
              <a:t>add</a:t>
            </a:r>
            <a:r>
              <a:rPr lang="it-IT" dirty="0"/>
              <a:t> Text</a:t>
            </a:r>
            <a:endParaRPr dirty="0"/>
          </a:p>
        </p:txBody>
      </p:sp>
      <p:sp>
        <p:nvSpPr>
          <p:cNvPr id="3" name="Text Placeholder 2"/>
          <p:cNvSpPr>
            <a:spLocks noGrp="1"/>
          </p:cNvSpPr>
          <p:nvPr>
            <p:ph type="body" idx="1"/>
          </p:nvPr>
        </p:nvSpPr>
        <p:spPr>
          <a:xfrm>
            <a:off x="498474" y="789084"/>
            <a:ext cx="8071126" cy="3879314"/>
          </a:xfrm>
          <a:prstGeom prst="rect">
            <a:avLst/>
          </a:prstGeom>
        </p:spPr>
        <p:txBody>
          <a:bodyPr vert="horz" lIns="91440" tIns="45720" rIns="91440" bIns="45720" rtlCol="0">
            <a:normAutofit/>
          </a:body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lang="it-IT" dirty="0"/>
          </a:p>
        </p:txBody>
      </p:sp>
      <p:sp>
        <p:nvSpPr>
          <p:cNvPr id="8" name="Segnaposto piè di pagina 7"/>
          <p:cNvSpPr>
            <a:spLocks noGrp="1"/>
          </p:cNvSpPr>
          <p:nvPr>
            <p:ph type="ftr" sz="quarter" idx="3"/>
          </p:nvPr>
        </p:nvSpPr>
        <p:spPr>
          <a:xfrm>
            <a:off x="672950" y="4813927"/>
            <a:ext cx="5749887" cy="170036"/>
          </a:xfrm>
          <a:prstGeom prst="rect">
            <a:avLst/>
          </a:prstGeom>
        </p:spPr>
        <p:txBody>
          <a:bodyPr vert="horz" lIns="91440" tIns="45720" rIns="91440" bIns="45720" rtlCol="0" anchor="ctr"/>
          <a:lstStyle>
            <a:lvl1pPr algn="l">
              <a:defRPr sz="900">
                <a:solidFill>
                  <a:schemeClr val="tx1"/>
                </a:solidFill>
              </a:defRPr>
            </a:lvl1pPr>
          </a:lstStyle>
          <a:p>
            <a:r>
              <a:rPr lang="it-IT"/>
              <a:t>Stockholm 28-03-2019</a:t>
            </a:r>
            <a:endParaRPr lang="it-IT" dirty="0"/>
          </a:p>
        </p:txBody>
      </p:sp>
      <p:sp>
        <p:nvSpPr>
          <p:cNvPr id="9" name="Segnaposto numero diapositiva 8"/>
          <p:cNvSpPr>
            <a:spLocks noGrp="1"/>
          </p:cNvSpPr>
          <p:nvPr>
            <p:ph type="sldNum" sz="quarter" idx="4"/>
          </p:nvPr>
        </p:nvSpPr>
        <p:spPr>
          <a:xfrm>
            <a:off x="163417" y="4813927"/>
            <a:ext cx="530646" cy="170036"/>
          </a:xfrm>
          <a:prstGeom prst="rect">
            <a:avLst/>
          </a:prstGeom>
        </p:spPr>
        <p:txBody>
          <a:bodyPr vert="horz" lIns="91440" tIns="45720" rIns="91440" bIns="45720" rtlCol="0" anchor="ctr"/>
          <a:lstStyle>
            <a:lvl1pPr algn="r">
              <a:defRPr sz="900">
                <a:solidFill>
                  <a:schemeClr val="tx1"/>
                </a:solidFill>
              </a:defRPr>
            </a:lvl1pPr>
          </a:lstStyle>
          <a:p>
            <a:fld id="{1BB4EF0B-C518-4698-9E29-AF4BCDADFE6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99" r:id="rId1"/>
    <p:sldLayoutId id="2147483704" r:id="rId2"/>
    <p:sldLayoutId id="2147483703" r:id="rId3"/>
    <p:sldLayoutId id="2147483705" r:id="rId4"/>
    <p:sldLayoutId id="2147483700" r:id="rId5"/>
    <p:sldLayoutId id="2147483706" r:id="rId6"/>
    <p:sldLayoutId id="2147483701" r:id="rId7"/>
    <p:sldLayoutId id="2147483707" r:id="rId8"/>
    <p:sldLayoutId id="2147483709" r:id="rId9"/>
    <p:sldLayoutId id="2147483710" r:id="rId10"/>
    <p:sldLayoutId id="2147483711" r:id="rId11"/>
    <p:sldLayoutId id="2147483712" r:id="rId12"/>
    <p:sldLayoutId id="2147483715" r:id="rId13"/>
    <p:sldLayoutId id="2147483716" r:id="rId14"/>
    <p:sldLayoutId id="2147483713" r:id="rId15"/>
    <p:sldLayoutId id="2147483702" r:id="rId16"/>
    <p:sldLayoutId id="2147483714" r:id="rId17"/>
    <p:sldLayoutId id="2147483684" r:id="rId18"/>
    <p:sldLayoutId id="2147483685" r:id="rId19"/>
    <p:sldLayoutId id="2147483687" r:id="rId20"/>
    <p:sldLayoutId id="2147483692" r:id="rId21"/>
    <p:sldLayoutId id="2147483708" r:id="rId22"/>
    <p:sldLayoutId id="2147483717" r:id="rId23"/>
  </p:sldLayoutIdLst>
  <p:hf sldNum="0" hdr="0" dt="0"/>
  <p:txStyles>
    <p:titleStyle>
      <a:lvl1pPr algn="l" defTabSz="914400" rtl="0" eaLnBrk="1" latinLnBrk="0" hangingPunct="1">
        <a:spcBef>
          <a:spcPct val="0"/>
        </a:spcBef>
        <a:buNone/>
        <a:defRPr sz="2600" b="1" kern="1200"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600"/>
        </a:spcBef>
        <a:buClr>
          <a:schemeClr val="accent1"/>
        </a:buClr>
        <a:buSzPct val="75000"/>
        <a:buFont typeface="Wingdings" pitchFamily="2" charset="2"/>
        <a:buChar char="n"/>
        <a:defRPr sz="2000" kern="1200">
          <a:solidFill>
            <a:schemeClr val="tx1"/>
          </a:solidFill>
          <a:latin typeface="+mn-lt"/>
          <a:ea typeface="+mn-ea"/>
          <a:cs typeface="Arial" panose="020B0604020202020204" pitchFamily="34" charset="0"/>
        </a:defRPr>
      </a:lvl1pPr>
      <a:lvl2pPr marL="457200" indent="-228600" algn="l" defTabSz="914400" rtl="0" eaLnBrk="1" latinLnBrk="0" hangingPunct="1">
        <a:spcBef>
          <a:spcPts val="600"/>
        </a:spcBef>
        <a:buClr>
          <a:schemeClr val="accent1">
            <a:lumMod val="60000"/>
            <a:lumOff val="40000"/>
          </a:schemeClr>
        </a:buClr>
        <a:buSzPct val="75000"/>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685800" indent="-228600" algn="l" defTabSz="914400" rtl="0" eaLnBrk="1" latinLnBrk="0" hangingPunct="1">
        <a:spcBef>
          <a:spcPts val="600"/>
        </a:spcBef>
        <a:buClr>
          <a:schemeClr val="accent1"/>
        </a:buClr>
        <a:buSzPct val="75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
        <a:defRPr sz="1400" kern="1200">
          <a:solidFill>
            <a:schemeClr val="tx1"/>
          </a:solidFill>
          <a:latin typeface="+mn-lt"/>
          <a:ea typeface="+mn-ea"/>
          <a:cs typeface="Arial" panose="020B0604020202020204" pitchFamily="34" charset="0"/>
        </a:defRPr>
      </a:lvl4pPr>
      <a:lvl5pPr marL="1143000" indent="-228600" algn="l" defTabSz="914400" rtl="0" eaLnBrk="1" latinLnBrk="0" hangingPunct="1">
        <a:spcBef>
          <a:spcPts val="600"/>
        </a:spcBef>
        <a:buClr>
          <a:schemeClr val="accent1"/>
        </a:buClr>
        <a:buSzPct val="75000"/>
        <a:buFont typeface="Wingdings" pitchFamily="2" charset="2"/>
        <a:buChar char=""/>
        <a:defRPr sz="1200" kern="1200">
          <a:solidFill>
            <a:schemeClr val="tx1"/>
          </a:solidFill>
          <a:latin typeface="+mn-lt"/>
          <a:ea typeface="+mn-ea"/>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chiesi.com/flipbook.php?url=https://www.chiesi.com/documenti/30_code-of-interdependence.pdf" TargetMode="External"/><Relationship Id="rId5" Type="http://schemas.openxmlformats.org/officeDocument/2006/relationships/image" Target="../media/image3.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18" Type="http://schemas.openxmlformats.org/officeDocument/2006/relationships/hyperlink" Target="https://www.google.se/imgres?imgurl=https%3A%2F%2Fsustainabledevelopment.un.org%2Fcontent%2Fsdgsummit%2Fimages%2FE_SDG%2520goals_icons-individual-rgb-05.png&amp;imgrefurl=https%3A%2F%2Fsustainabledevelopment.un.org%2Fsdg5&amp;docid=0DMSx2O0qoMKwM&amp;tbnid=TSvXFBMYqusizM%3A&amp;vet=10ahUKEwjry9KtmdvlAhWCi8MKHXLeCm4QMwg_KAAwAA..i&amp;w=1536&amp;h=1536&amp;bih=799&amp;biw=1368&amp;q=sdg%20goal%205%20logo&amp;ved=0ahUKEwjry9KtmdvlAhWCi8MKHXLeCm4QMwg_KAAwAA&amp;iact=mrc&amp;uact=8" TargetMode="External"/><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hyperlink" Target="https://www.google.se/imgres?imgurl=https%3A%2F%2Fsustainabledevelopment.un.org%2Fcontent%2Fdist2%2Fimages%2FE_SDG%2520goals_icons-individual-rgb-08.png&amp;imgrefurl=https%3A%2F%2Fsustainabledevelopment.un.org%2Fsdg8&amp;docid=h0CAmSr3n8Oz7M&amp;tbnid=5-YF4Ebg9wpS7M%3A&amp;vet=10ahUKEwiTv7TQmNvlAhUptYsKHXVZAegQMwhCKAAwAA..i&amp;w=1536&amp;h=1536&amp;bih=799&amp;biw=1368&amp;q=sdg%20goal%208%20logo&amp;ved=0ahUKEwiTv7TQmNvlAhUptYsKHXVZAegQMwhCKAAwAA&amp;iact=mrc&amp;uact=8" TargetMode="External"/><Relationship Id="rId20" Type="http://schemas.openxmlformats.org/officeDocument/2006/relationships/hyperlink" Target="https://www.google.se/imgres?imgurl=https%3A%2F%2Fwww.un.org%2Fesa%2Fffd%2Fffddialogue%2Fimages%2FE_SDG%2520goals_icons-individual-rgb-16.png&amp;imgrefurl=https%3A%2F%2Fsustainabledevelopment.un.org%2Fsdg16&amp;docid=6xwR7ewCIHw3jM&amp;tbnid=2AtqeB8FTVzhKM%3A&amp;vet=10ahUKEwisn9WBmtvlAhVBi8MKHS7uAp0QMwg6KAAwAA..i&amp;w=1536&amp;h=1536&amp;bih=799&amp;biw=1368&amp;q=sdg%20goal%2016%20logo&amp;ved=0ahUKEwisn9WBmtvlAhVBi8MKHS7uAp0QMwg6KAAwAA&amp;iact=mrc&amp;uact=8" TargetMode="External"/><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7.jpeg"/><Relationship Id="rId10" Type="http://schemas.openxmlformats.org/officeDocument/2006/relationships/image" Target="../media/image24.svg"/><Relationship Id="rId19" Type="http://schemas.openxmlformats.org/officeDocument/2006/relationships/image" Target="../media/image29.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7.png"/><Relationship Id="rId22"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pscinitiative.org/principles" TargetMode="External"/><Relationship Id="rId3" Type="http://schemas.openxmlformats.org/officeDocument/2006/relationships/slideLayout" Target="../slideLayouts/slideLayout16.xml"/><Relationship Id="rId7" Type="http://schemas.openxmlformats.org/officeDocument/2006/relationships/hyperlink" Target="https://www.ilo.org/global/lang--en/index.htm"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un.org/sustainabledevelopment/sustainable-development-goals/" TargetMode="External"/><Relationship Id="rId5" Type="http://schemas.openxmlformats.org/officeDocument/2006/relationships/hyperlink" Target="https://bcorporation.net/" TargetMode="External"/><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sp>
        <p:nvSpPr>
          <p:cNvPr id="7" name="textruta 6">
            <a:extLst>
              <a:ext uri="{FF2B5EF4-FFF2-40B4-BE49-F238E27FC236}">
                <a16:creationId xmlns:a16="http://schemas.microsoft.com/office/drawing/2014/main" id="{E9D9634B-2583-454F-A63F-CA6EAFBFB06D}"/>
              </a:ext>
            </a:extLst>
          </p:cNvPr>
          <p:cNvSpPr txBox="1"/>
          <p:nvPr/>
        </p:nvSpPr>
        <p:spPr>
          <a:xfrm>
            <a:off x="4181475" y="897439"/>
            <a:ext cx="4572000" cy="3293209"/>
          </a:xfrm>
          <a:prstGeom prst="rect">
            <a:avLst/>
          </a:prstGeom>
          <a:noFill/>
        </p:spPr>
        <p:txBody>
          <a:bodyPr wrap="square">
            <a:spAutoFit/>
          </a:bodyPr>
          <a:lstStyle/>
          <a:p>
            <a:r>
              <a:rPr lang="en-US" sz="1600" dirty="0"/>
              <a:t>The purpose of this presentation is to contribute to change by giving a brief overview of what we expect from ourselves and from our business partners in terms of sustainability. </a:t>
            </a:r>
          </a:p>
          <a:p>
            <a:endParaRPr lang="en-US" sz="1600" dirty="0"/>
          </a:p>
          <a:p>
            <a:r>
              <a:rPr lang="en-US" sz="1600" dirty="0"/>
              <a:t>The target groups are suppliers, employees as well as other people or companies that do business with us. </a:t>
            </a:r>
          </a:p>
          <a:p>
            <a:endParaRPr lang="en-US" sz="1600" dirty="0"/>
          </a:p>
          <a:p>
            <a:r>
              <a:rPr lang="en-US" sz="1600" dirty="0"/>
              <a:t>Whereas this presentation will give you an introduction, we expect our main suppliers to carefully read the entire</a:t>
            </a:r>
            <a:r>
              <a:rPr lang="en-US" sz="1600" i="1" dirty="0"/>
              <a:t> </a:t>
            </a:r>
            <a:r>
              <a:rPr lang="en-US" sz="1600" i="1" dirty="0">
                <a:hlinkClick r:id="rId6"/>
              </a:rPr>
              <a:t>Code of Interdependence </a:t>
            </a:r>
            <a:endParaRPr lang="sv-SE" sz="1600" dirty="0"/>
          </a:p>
        </p:txBody>
      </p:sp>
      <p:pic>
        <p:nvPicPr>
          <p:cNvPr id="8" name="Lyd 7">
            <a:hlinkClick r:id="" action="ppaction://media"/>
            <a:extLst>
              <a:ext uri="{FF2B5EF4-FFF2-40B4-BE49-F238E27FC236}">
                <a16:creationId xmlns:a16="http://schemas.microsoft.com/office/drawing/2014/main" id="{BF937F58-79EB-419A-AD5B-A29F678E87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77790773"/>
      </p:ext>
    </p:extLst>
  </p:cSld>
  <p:clrMapOvr>
    <a:masterClrMapping/>
  </p:clrMapOvr>
  <p:transition spd="slow" advTm="2915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put in place processes and waste disposal that do not harm the environment and we should have systems in place to ensure the safe handling, movement, storage, disposal, recycling, reuse or management of raw materials and waste as well as abate air emissions. </a:t>
            </a:r>
            <a:br>
              <a:rPr lang="en-US" sz="2900" dirty="0"/>
            </a:br>
            <a:endParaRPr lang="en-US" sz="2900" dirty="0"/>
          </a:p>
          <a:p>
            <a:pPr marL="342900" indent="-342900">
              <a:buFont typeface="Arial" panose="020B0604020202020204" pitchFamily="34" charset="0"/>
              <a:buChar char="•"/>
            </a:pPr>
            <a:r>
              <a:rPr lang="en-US" sz="2900" dirty="0"/>
              <a:t>We are committed to the responsible use of chemicals.</a:t>
            </a:r>
            <a:br>
              <a:rPr lang="en-US" sz="2900" dirty="0"/>
            </a:br>
            <a:endParaRPr lang="en-US" sz="2900" dirty="0"/>
          </a:p>
          <a:p>
            <a:pPr marL="342900" indent="-342900">
              <a:buFont typeface="Arial" panose="020B0604020202020204" pitchFamily="34" charset="0"/>
              <a:buChar char="•"/>
            </a:pPr>
            <a:r>
              <a:rPr lang="en-US" sz="2900" dirty="0"/>
              <a:t>We shall have systems in place to ensure the safe management of wastewater discharges. </a:t>
            </a:r>
            <a:br>
              <a:rPr lang="en-US" sz="2900" dirty="0"/>
            </a:br>
            <a:endParaRPr lang="en-US" sz="2900" dirty="0"/>
          </a:p>
          <a:p>
            <a:pPr marL="342900" indent="-342900">
              <a:buFont typeface="Arial" panose="020B0604020202020204" pitchFamily="34" charset="0"/>
              <a:buChar char="•"/>
            </a:pPr>
            <a:r>
              <a:rPr lang="en-US" sz="2900" dirty="0"/>
              <a:t>We act in an environmentally responsible manner and we shall limit the use of energy, scarce resources and natural resources subject to continuous impoverishment (as clean water, wood, </a:t>
            </a:r>
            <a:r>
              <a:rPr lang="en-US" sz="2900" dirty="0" err="1"/>
              <a:t>etc</a:t>
            </a:r>
            <a:r>
              <a:rPr lang="en-US" sz="2900" dirty="0"/>
              <a:t>).</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i="1" dirty="0"/>
              <a:t>For more specific information as well as information about our improvement areas, please see the </a:t>
            </a:r>
            <a:r>
              <a:rPr lang="en-US" i="1" dirty="0">
                <a:hlinkClick r:id="rId5"/>
              </a:rPr>
              <a:t>Code of Interdependence </a:t>
            </a:r>
            <a:endParaRPr lang="en-US"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5" name="Lyd 4">
            <a:hlinkClick r:id="" action="ppaction://media"/>
            <a:extLst>
              <a:ext uri="{FF2B5EF4-FFF2-40B4-BE49-F238E27FC236}">
                <a16:creationId xmlns:a16="http://schemas.microsoft.com/office/drawing/2014/main" id="{1FE8F37E-9397-45EE-BA62-A4B214C98C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592199681"/>
      </p:ext>
    </p:extLst>
  </p:cSld>
  <p:clrMapOvr>
    <a:masterClrMapping/>
  </p:clrMapOvr>
  <mc:AlternateContent xmlns:mc="http://schemas.openxmlformats.org/markup-compatibility/2006">
    <mc:Choice xmlns:p14="http://schemas.microsoft.com/office/powerpoint/2010/main" Requires="p14">
      <p:transition spd="slow" p14:dur="2000" advTm="29473"/>
    </mc:Choice>
    <mc:Fallback>
      <p:transition spd="slow" advTm="29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be open to share our environmental impacts through communication tools and information exchange.  </a:t>
            </a:r>
            <a:br>
              <a:rPr lang="en-US" sz="2900" dirty="0"/>
            </a:br>
            <a:endParaRPr lang="en-US" sz="2900" dirty="0"/>
          </a:p>
          <a:p>
            <a:pPr marL="342900" indent="-342900">
              <a:buFont typeface="Arial" panose="020B0604020202020204" pitchFamily="34" charset="0"/>
              <a:buChar char="•"/>
            </a:pPr>
            <a:r>
              <a:rPr lang="en-US" sz="2900" dirty="0"/>
              <a:t>We shall inform </a:t>
            </a:r>
            <a:r>
              <a:rPr lang="en-US" sz="2900" dirty="0" err="1"/>
              <a:t>Chiesi</a:t>
            </a:r>
            <a:r>
              <a:rPr lang="en-US" sz="2900" dirty="0"/>
              <a:t> transparently of any problems or difficulties in applying this code of conduct. </a:t>
            </a:r>
            <a:br>
              <a:rPr lang="en-US" sz="2900" dirty="0"/>
            </a:br>
            <a:endParaRPr lang="en-US" sz="2900" dirty="0"/>
          </a:p>
          <a:p>
            <a:pPr marL="342900" indent="-342900">
              <a:buFont typeface="Arial" panose="020B0604020202020204" pitchFamily="34" charset="0"/>
              <a:buChar char="•"/>
            </a:pPr>
            <a:r>
              <a:rPr lang="en-US" sz="2900" dirty="0"/>
              <a:t>We shall be available for external audits from </a:t>
            </a:r>
            <a:r>
              <a:rPr lang="en-US" sz="2900" dirty="0" err="1"/>
              <a:t>Chiesi</a:t>
            </a:r>
            <a:r>
              <a:rPr lang="en-US" sz="2900" dirty="0"/>
              <a:t>, or any other third party on behalf of </a:t>
            </a:r>
            <a:r>
              <a:rPr lang="en-US" sz="2900" dirty="0" err="1"/>
              <a:t>Chiesi</a:t>
            </a:r>
            <a:r>
              <a:rPr lang="en-US" sz="2900" dirty="0"/>
              <a:t>, in order to verify the compliance with and implementation in practice of the principles reported in this document. We shall work together to optimize the audits of our activities, facilities or laboratories through a transparent and continuous exchange of information. We generate clear and shared procedures and concrete application guidelines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600" i="1" dirty="0"/>
          </a:p>
          <a:p>
            <a:endParaRPr lang="en-US" sz="1600" i="1" dirty="0"/>
          </a:p>
          <a:p>
            <a:r>
              <a:rPr lang="en-US" sz="2300" i="1" dirty="0"/>
              <a:t>For more specific information as well as information about our improvement areas, please see the </a:t>
            </a:r>
            <a:r>
              <a:rPr lang="en-US" sz="2300" i="1" dirty="0">
                <a:hlinkClick r:id="rId5"/>
              </a:rPr>
              <a:t>Code of Interdependence </a:t>
            </a:r>
            <a:endParaRPr lang="en-US" sz="2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3" name="Lyd 2">
            <a:hlinkClick r:id="" action="ppaction://media"/>
            <a:extLst>
              <a:ext uri="{FF2B5EF4-FFF2-40B4-BE49-F238E27FC236}">
                <a16:creationId xmlns:a16="http://schemas.microsoft.com/office/drawing/2014/main" id="{F3BD8538-0D8D-465A-90A5-C0FC7067C5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303426690"/>
      </p:ext>
    </p:extLst>
  </p:cSld>
  <p:clrMapOvr>
    <a:masterClrMapping/>
  </p:clrMapOvr>
  <mc:AlternateContent xmlns:mc="http://schemas.openxmlformats.org/markup-compatibility/2006">
    <mc:Choice xmlns:p14="http://schemas.microsoft.com/office/powerpoint/2010/main" Requires="p14">
      <p:transition spd="slow" p14:dur="2000" advTm="38746"/>
    </mc:Choice>
    <mc:Fallback>
      <p:transition spd="slow" advTm="3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13: </a:t>
            </a:r>
            <a:r>
              <a:rPr lang="sv-SE" sz="1800" dirty="0" err="1"/>
              <a:t>Climate</a:t>
            </a:r>
            <a:r>
              <a:rPr lang="sv-SE" sz="1800" dirty="0"/>
              <a:t> Action</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05494" y="891452"/>
            <a:ext cx="6088270" cy="3449994"/>
          </a:xfrm>
        </p:spPr>
        <p:txBody>
          <a:bodyPr>
            <a:normAutofit lnSpcReduction="10000"/>
          </a:bodyPr>
          <a:lstStyle/>
          <a:p>
            <a:pPr marL="342900" indent="-342900">
              <a:buFont typeface="Arial" panose="020B0604020202020204" pitchFamily="34" charset="0"/>
              <a:buChar char="•"/>
            </a:pPr>
            <a:r>
              <a:rPr lang="en-US" sz="1500" dirty="0"/>
              <a:t>We shall have systems in place to map, monitor and manage all emissions in a transparent manner</a:t>
            </a:r>
            <a:br>
              <a:rPr lang="en-US" sz="1500" dirty="0"/>
            </a:br>
            <a:endParaRPr lang="en-US" sz="1500" dirty="0"/>
          </a:p>
          <a:p>
            <a:pPr marL="342900" indent="-342900">
              <a:buFont typeface="Arial" panose="020B0604020202020204" pitchFamily="34" charset="0"/>
              <a:buChar char="•"/>
            </a:pPr>
            <a:r>
              <a:rPr lang="en-US" sz="1500" dirty="0"/>
              <a:t>We shall gradually reduce our carbon footprint to actively reduce global adverse climate impacts, limiting as much as possible the use of energy and scarce resources </a:t>
            </a:r>
          </a:p>
          <a:p>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0" name="Picture 2" descr="Goal 13 | Department of Economic and Social Affairs">
            <a:extLst>
              <a:ext uri="{FF2B5EF4-FFF2-40B4-BE49-F238E27FC236}">
                <a16:creationId xmlns:a16="http://schemas.microsoft.com/office/drawing/2014/main" id="{43950D44-3E69-4D57-B942-926CB1E67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881872"/>
            <a:ext cx="1459574" cy="1459574"/>
          </a:xfrm>
          <a:prstGeom prst="rect">
            <a:avLst/>
          </a:prstGeom>
          <a:noFill/>
          <a:extLst>
            <a:ext uri="{909E8E84-426E-40DD-AFC4-6F175D3DCCD1}">
              <a14:hiddenFill xmlns:a14="http://schemas.microsoft.com/office/drawing/2010/main">
                <a:solidFill>
                  <a:srgbClr val="FFFFFF"/>
                </a:solidFill>
              </a14:hiddenFill>
            </a:ext>
          </a:extLst>
        </p:spPr>
      </p:pic>
      <p:pic>
        <p:nvPicPr>
          <p:cNvPr id="5" name="Lyd 4">
            <a:hlinkClick r:id="" action="ppaction://media"/>
            <a:extLst>
              <a:ext uri="{FF2B5EF4-FFF2-40B4-BE49-F238E27FC236}">
                <a16:creationId xmlns:a16="http://schemas.microsoft.com/office/drawing/2014/main" id="{EA8331CA-D489-444E-8A7D-B60108FF80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72317649"/>
      </p:ext>
    </p:extLst>
  </p:cSld>
  <p:clrMapOvr>
    <a:masterClrMapping/>
  </p:clrMapOvr>
  <mc:AlternateContent xmlns:mc="http://schemas.openxmlformats.org/markup-compatibility/2006">
    <mc:Choice xmlns:p14="http://schemas.microsoft.com/office/powerpoint/2010/main" Requires="p14">
      <p:transition spd="slow" p14:dur="2000" advTm="20043"/>
    </mc:Choice>
    <mc:Fallback>
      <p:transition spd="slow" advTm="20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15: Life on Land</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shall prevent and mitigate accidental spills and releases to the environment. </a:t>
            </a:r>
            <a:br>
              <a:rPr lang="en-US" sz="1600" dirty="0"/>
            </a:br>
            <a:endParaRPr lang="en-US" sz="1600" dirty="0"/>
          </a:p>
          <a:p>
            <a:pPr marL="342900" indent="-342900">
              <a:buFont typeface="Arial" panose="020B0604020202020204" pitchFamily="34" charset="0"/>
              <a:buChar char="•"/>
            </a:pPr>
            <a:r>
              <a:rPr lang="en-US" sz="1600" dirty="0"/>
              <a:t>We respect animals. All companies conducting animal testing shall promote animal welfare, by ensuring that all animals under their care have access to food, water, adequate accommodation etc.</a:t>
            </a:r>
            <a:br>
              <a:rPr lang="en-US" sz="1600" dirty="0"/>
            </a:br>
            <a:endParaRPr lang="en-US" sz="1600" dirty="0"/>
          </a:p>
          <a:p>
            <a:pPr marL="342900" indent="-342900">
              <a:buFont typeface="Arial" panose="020B0604020202020204" pitchFamily="34" charset="0"/>
              <a:buChar char="•"/>
            </a:pPr>
            <a:r>
              <a:rPr lang="en-US" sz="1600" dirty="0"/>
              <a:t>We shall identify, address and mitigate any risk related to the mining of minerals originating from regions at high risk.</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300" i="1" dirty="0"/>
          </a:p>
          <a:p>
            <a:endParaRPr lang="en-US" sz="1300"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4098" name="Picture 2" descr="Goal 15 | Department of Economic and Social Affairs">
            <a:extLst>
              <a:ext uri="{FF2B5EF4-FFF2-40B4-BE49-F238E27FC236}">
                <a16:creationId xmlns:a16="http://schemas.microsoft.com/office/drawing/2014/main" id="{8BD257A9-9653-4A36-8376-A10635493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55820"/>
            <a:ext cx="1458993" cy="1458993"/>
          </a:xfrm>
          <a:prstGeom prst="rect">
            <a:avLst/>
          </a:prstGeom>
          <a:noFill/>
          <a:extLst>
            <a:ext uri="{909E8E84-426E-40DD-AFC4-6F175D3DCCD1}">
              <a14:hiddenFill xmlns:a14="http://schemas.microsoft.com/office/drawing/2010/main">
                <a:solidFill>
                  <a:srgbClr val="FFFFFF"/>
                </a:solidFill>
              </a14:hiddenFill>
            </a:ext>
          </a:extLst>
        </p:spPr>
      </p:pic>
      <p:pic>
        <p:nvPicPr>
          <p:cNvPr id="3" name="Lyd 2">
            <a:hlinkClick r:id="" action="ppaction://media"/>
            <a:extLst>
              <a:ext uri="{FF2B5EF4-FFF2-40B4-BE49-F238E27FC236}">
                <a16:creationId xmlns:a16="http://schemas.microsoft.com/office/drawing/2014/main" id="{107AE176-3202-4C60-AD0C-9CCC1C3501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71926924"/>
      </p:ext>
    </p:extLst>
  </p:cSld>
  <p:clrMapOvr>
    <a:masterClrMapping/>
  </p:clrMapOvr>
  <mc:AlternateContent xmlns:mc="http://schemas.openxmlformats.org/markup-compatibility/2006">
    <mc:Choice xmlns:p14="http://schemas.microsoft.com/office/powerpoint/2010/main" Requires="p14">
      <p:transition spd="slow" p14:dur="2000" advTm="33593"/>
    </mc:Choice>
    <mc:Fallback>
      <p:transition spd="slow" advTm="3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25000" lnSpcReduction="20000"/>
          </a:bodyPr>
          <a:lstStyle/>
          <a:p>
            <a:pPr marL="342900" indent="-342900">
              <a:buFont typeface="Arial" panose="020B0604020202020204" pitchFamily="34" charset="0"/>
              <a:buChar char="•"/>
            </a:pPr>
            <a:r>
              <a:rPr lang="en-US" sz="5600" dirty="0"/>
              <a:t>We shall act with integrity and conduct our business in an uncompromised ethical way. </a:t>
            </a:r>
            <a:br>
              <a:rPr lang="en-US" sz="5600" dirty="0"/>
            </a:br>
            <a:endParaRPr lang="en-US" sz="5600" dirty="0"/>
          </a:p>
          <a:p>
            <a:pPr marL="342900" indent="-342900">
              <a:buFont typeface="Arial" panose="020B0604020202020204" pitchFamily="34" charset="0"/>
              <a:buChar char="•"/>
            </a:pPr>
            <a:r>
              <a:rPr lang="en-US" sz="5600" dirty="0"/>
              <a:t>We shall declare promptly and in a clear way any conflict of interest that may affect the business. </a:t>
            </a:r>
            <a:br>
              <a:rPr lang="en-US" sz="5600" dirty="0"/>
            </a:br>
            <a:endParaRPr lang="en-US" sz="5600" dirty="0"/>
          </a:p>
          <a:p>
            <a:pPr marL="342900" indent="-342900">
              <a:buFont typeface="Arial" panose="020B0604020202020204" pitchFamily="34" charset="0"/>
              <a:buChar char="•"/>
            </a:pPr>
            <a:r>
              <a:rPr lang="en-US" sz="5600" dirty="0"/>
              <a:t>We shall have mechanisms to track employees or community complaints or non-compliance issues against internal and external obligations and commitments that are previously investigated and solved.  </a:t>
            </a:r>
            <a:br>
              <a:rPr lang="en-US" sz="5600" dirty="0"/>
            </a:br>
            <a:endParaRPr lang="en-US" sz="5600" dirty="0"/>
          </a:p>
          <a:p>
            <a:pPr marL="342900" indent="-342900">
              <a:buFont typeface="Arial" panose="020B0604020202020204" pitchFamily="34" charset="0"/>
              <a:buChar char="•"/>
            </a:pPr>
            <a:r>
              <a:rPr lang="en-US" sz="5600" dirty="0"/>
              <a:t>We shall comply with all applicable environmental regulations </a:t>
            </a:r>
            <a:br>
              <a:rPr lang="en-US" sz="5600" dirty="0"/>
            </a:br>
            <a:endParaRPr lang="en-US" sz="5600" dirty="0"/>
          </a:p>
          <a:p>
            <a:pPr marL="342900" indent="-342900">
              <a:buFont typeface="Arial" panose="020B0604020202020204" pitchFamily="34" charset="0"/>
              <a:buChar char="•"/>
            </a:pPr>
            <a:r>
              <a:rPr lang="en-US" sz="5600" dirty="0"/>
              <a:t>We shall design and implement a set of comprehensive internal policies and procedures for managing all relevant environmental issues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4400" i="1" dirty="0"/>
              <a:t>For more specific information as well as information about our improvement areas, please see the </a:t>
            </a:r>
            <a:r>
              <a:rPr lang="en-US" sz="4400" i="1" dirty="0">
                <a:hlinkClick r:id="rId5"/>
              </a:rPr>
              <a:t>Code of Interdependence </a:t>
            </a:r>
            <a:endParaRPr lang="en-US" sz="44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3" name="Lyd 2">
            <a:hlinkClick r:id="" action="ppaction://media"/>
            <a:extLst>
              <a:ext uri="{FF2B5EF4-FFF2-40B4-BE49-F238E27FC236}">
                <a16:creationId xmlns:a16="http://schemas.microsoft.com/office/drawing/2014/main" id="{1B3AF749-7F4E-4EC9-838A-3D1B2A24F9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0539742"/>
      </p:ext>
    </p:extLst>
  </p:cSld>
  <p:clrMapOvr>
    <a:masterClrMapping/>
  </p:clrMapOvr>
  <mc:AlternateContent xmlns:mc="http://schemas.openxmlformats.org/markup-compatibility/2006">
    <mc:Choice xmlns:p14="http://schemas.microsoft.com/office/powerpoint/2010/main" Requires="p14">
      <p:transition spd="slow" p14:dur="2000" advTm="38420"/>
    </mc:Choice>
    <mc:Fallback>
      <p:transition spd="slow" advTm="38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do not except or pay bribes or other inappropriate financial or material resources.</a:t>
            </a:r>
            <a:br>
              <a:rPr lang="en-US" sz="1600" dirty="0"/>
            </a:br>
            <a:endParaRPr lang="en-US" sz="1600" dirty="0"/>
          </a:p>
          <a:p>
            <a:pPr marL="342900" indent="-342900">
              <a:buFont typeface="Arial" panose="020B0604020202020204" pitchFamily="34" charset="0"/>
              <a:buChar char="•"/>
            </a:pPr>
            <a:r>
              <a:rPr lang="en-US" sz="1600" dirty="0"/>
              <a:t>We shall implement a fair and ethical system of hiring</a:t>
            </a:r>
            <a:br>
              <a:rPr lang="en-US" sz="1600" dirty="0"/>
            </a:br>
            <a:endParaRPr lang="en-US" sz="1600" dirty="0"/>
          </a:p>
          <a:p>
            <a:pPr marL="342900" indent="-342900">
              <a:buFont typeface="Arial" panose="020B0604020202020204" pitchFamily="34" charset="0"/>
              <a:buChar char="•"/>
            </a:pPr>
            <a:r>
              <a:rPr lang="en-US" sz="1600" dirty="0"/>
              <a:t>We shall provide to our employees a written copy of their employment contract or letter</a:t>
            </a:r>
            <a:br>
              <a:rPr lang="en-US" sz="1600" dirty="0"/>
            </a:br>
            <a:endParaRPr lang="en-US" sz="1600" dirty="0"/>
          </a:p>
          <a:p>
            <a:pPr marL="342900" indent="-342900">
              <a:buFont typeface="Arial" panose="020B0604020202020204" pitchFamily="34" charset="0"/>
              <a:buChar char="•"/>
            </a:pPr>
            <a:r>
              <a:rPr lang="en-US" sz="1600" dirty="0"/>
              <a:t>We shall protect the privacy of our company, employees, patients, or any collaborator by safeguarding and make proper use of all confidential information in our possess. </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3" name="Lyd 2">
            <a:hlinkClick r:id="" action="ppaction://media"/>
            <a:extLst>
              <a:ext uri="{FF2B5EF4-FFF2-40B4-BE49-F238E27FC236}">
                <a16:creationId xmlns:a16="http://schemas.microsoft.com/office/drawing/2014/main" id="{33538897-9F76-406D-9915-ED16643681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41799120"/>
      </p:ext>
    </p:extLst>
  </p:cSld>
  <p:clrMapOvr>
    <a:masterClrMapping/>
  </p:clrMapOvr>
  <mc:AlternateContent xmlns:mc="http://schemas.openxmlformats.org/markup-compatibility/2006">
    <mc:Choice xmlns:p14="http://schemas.microsoft.com/office/powerpoint/2010/main" Requires="p14">
      <p:transition spd="slow" p14:dur="2000" advTm="25966"/>
    </mc:Choice>
    <mc:Fallback>
      <p:transition spd="slow" advTm="2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17: Partnerships for the </a:t>
            </a:r>
            <a:r>
              <a:rPr lang="sv-SE" sz="1800" dirty="0" err="1"/>
              <a:t>Goals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70000" lnSpcReduction="20000"/>
          </a:bodyPr>
          <a:lstStyle/>
          <a:p>
            <a:pPr marL="342900" indent="-342900">
              <a:buFont typeface="Arial" panose="020B0604020202020204" pitchFamily="34" charset="0"/>
              <a:buChar char="•"/>
            </a:pPr>
            <a:r>
              <a:rPr lang="en-US" dirty="0"/>
              <a:t>We shall broaden the perimeter of application of the Code of Conduct by influencing our suppliers and Ecosystem to implement the principles described above. The purpose is to ensure that suppliers of products and services also can initiate a program and live up to the principles in responsible sourcing standards. </a:t>
            </a:r>
            <a:br>
              <a:rPr lang="en-US" dirty="0"/>
            </a:br>
            <a:endParaRPr lang="en-US" dirty="0"/>
          </a:p>
          <a:p>
            <a:pPr marL="342900" indent="-342900">
              <a:buFont typeface="Arial" panose="020B0604020202020204" pitchFamily="34" charset="0"/>
              <a:buChar char="•"/>
            </a:pPr>
            <a:r>
              <a:rPr lang="en-US" dirty="0" err="1"/>
              <a:t>Chiesi</a:t>
            </a:r>
            <a:r>
              <a:rPr lang="en-US" dirty="0"/>
              <a:t> suppliers are required to inform their own suppliers of products and services on </a:t>
            </a:r>
            <a:r>
              <a:rPr lang="en-US" dirty="0" err="1"/>
              <a:t>Chiesi</a:t>
            </a:r>
            <a:r>
              <a:rPr lang="en-US" dirty="0"/>
              <a:t> standards set out in the Code of Conduct. </a:t>
            </a:r>
            <a:r>
              <a:rPr lang="en-US" dirty="0" err="1"/>
              <a:t>Chiesi</a:t>
            </a:r>
            <a:r>
              <a:rPr lang="en-US" dirty="0"/>
              <a:t> shall likewise ensure that suppliers of products and services meet these standards. </a:t>
            </a:r>
            <a:br>
              <a:rPr lang="en-US" dirty="0"/>
            </a:br>
            <a:endParaRPr lang="en-US" dirty="0"/>
          </a:p>
          <a:p>
            <a:pPr marL="342900" indent="-342900">
              <a:buFont typeface="Arial" panose="020B0604020202020204" pitchFamily="34" charset="0"/>
              <a:buChar char="•"/>
            </a:pPr>
            <a:r>
              <a:rPr lang="en-US" dirty="0"/>
              <a:t>We shall effectively communicate the principles of the Code to our employees.</a:t>
            </a:r>
          </a:p>
          <a:p>
            <a:endParaRPr lang="en-US" i="1" dirty="0"/>
          </a:p>
          <a:p>
            <a:endParaRPr lang="en-US" i="1" dirty="0"/>
          </a:p>
          <a:p>
            <a:endParaRPr lang="en-US" sz="1500" i="1" dirty="0"/>
          </a:p>
          <a:p>
            <a:endParaRPr lang="en-US" sz="1500" i="1" dirty="0"/>
          </a:p>
          <a:p>
            <a:r>
              <a:rPr lang="en-US" sz="1500" i="1" dirty="0"/>
              <a:t>For more specific information as well as information about our improvement areas, please see the </a:t>
            </a:r>
            <a:r>
              <a:rPr lang="en-US" sz="1500" i="1" dirty="0">
                <a:hlinkClick r:id="rId5"/>
              </a:rPr>
              <a:t>Code of Interdependence </a:t>
            </a:r>
            <a:endParaRPr lang="en-US" sz="15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5122" name="Picture 2" descr="Goal 17 | Department of Economic and Social Affairs">
            <a:extLst>
              <a:ext uri="{FF2B5EF4-FFF2-40B4-BE49-F238E27FC236}">
                <a16:creationId xmlns:a16="http://schemas.microsoft.com/office/drawing/2014/main" id="{B8CF2F64-5526-40CF-B3EA-3F75D18BE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57" y="2824402"/>
            <a:ext cx="1466612" cy="1466612"/>
          </a:xfrm>
          <a:prstGeom prst="rect">
            <a:avLst/>
          </a:prstGeom>
          <a:noFill/>
          <a:extLst>
            <a:ext uri="{909E8E84-426E-40DD-AFC4-6F175D3DCCD1}">
              <a14:hiddenFill xmlns:a14="http://schemas.microsoft.com/office/drawing/2010/main">
                <a:solidFill>
                  <a:srgbClr val="FFFFFF"/>
                </a:solidFill>
              </a14:hiddenFill>
            </a:ext>
          </a:extLst>
        </p:spPr>
      </p:pic>
      <p:pic>
        <p:nvPicPr>
          <p:cNvPr id="5" name="Lyd 4">
            <a:hlinkClick r:id="" action="ppaction://media"/>
            <a:extLst>
              <a:ext uri="{FF2B5EF4-FFF2-40B4-BE49-F238E27FC236}">
                <a16:creationId xmlns:a16="http://schemas.microsoft.com/office/drawing/2014/main" id="{6B00D711-61E8-473A-B3FA-A94BBFE978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5241620"/>
      </p:ext>
    </p:extLst>
  </p:cSld>
  <p:clrMapOvr>
    <a:masterClrMapping/>
  </p:clrMapOvr>
  <mc:AlternateContent xmlns:mc="http://schemas.openxmlformats.org/markup-compatibility/2006">
    <mc:Choice xmlns:p14="http://schemas.microsoft.com/office/powerpoint/2010/main" Requires="p14">
      <p:transition spd="slow" p14:dur="2000" advTm="38392"/>
    </mc:Choice>
    <mc:Fallback>
      <p:transition spd="slow" advTm="3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Conclusion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755406" y="892886"/>
            <a:ext cx="6088270" cy="3449994"/>
          </a:xfrm>
        </p:spPr>
        <p:txBody>
          <a:bodyPr>
            <a:normAutofit/>
          </a:bodyPr>
          <a:lstStyle/>
          <a:p>
            <a:r>
              <a:rPr lang="en-US" sz="1600" dirty="0"/>
              <a:t>Thank you for your attention! </a:t>
            </a:r>
          </a:p>
          <a:p>
            <a:endParaRPr lang="en-US" sz="1600" dirty="0"/>
          </a:p>
          <a:p>
            <a:r>
              <a:rPr lang="en-US" sz="1600" dirty="0"/>
              <a:t>If you want to have more details or if there is anything in this presentation that you don’t understand, please read the</a:t>
            </a:r>
            <a:r>
              <a:rPr lang="en-US" sz="1600" i="1" dirty="0">
                <a:hlinkClick r:id="rId5"/>
              </a:rPr>
              <a:t> Code of Interdependence </a:t>
            </a:r>
            <a:r>
              <a:rPr lang="en-US" sz="1600" dirty="0"/>
              <a:t>or talk to anyone at </a:t>
            </a:r>
            <a:r>
              <a:rPr lang="en-US" sz="1600" dirty="0" err="1"/>
              <a:t>Chiesi</a:t>
            </a:r>
            <a:r>
              <a:rPr lang="en-US" sz="1600" dirty="0"/>
              <a:t>. Likewise if you disagree or can’t comply with the aspirations presented in this presentation or in the Code you also need to contact </a:t>
            </a:r>
            <a:r>
              <a:rPr lang="en-US" sz="1600" dirty="0" err="1"/>
              <a:t>Chiesi</a:t>
            </a:r>
            <a:r>
              <a:rPr lang="en-US" sz="1600" dirty="0"/>
              <a:t> to discuss further. </a:t>
            </a:r>
          </a:p>
          <a:p>
            <a:endParaRPr lang="en-US" sz="1600" i="1" dirty="0"/>
          </a:p>
          <a:p>
            <a:r>
              <a:rPr lang="en-US" sz="1600" i="1" dirty="0"/>
              <a:t>	Sustainability isn’t always easy – that’s why we must 	cooperate and learn from each other!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8194" name="Picture 2" descr="Envision2030: 17 goals to transform the world for persons with ...">
            <a:extLst>
              <a:ext uri="{FF2B5EF4-FFF2-40B4-BE49-F238E27FC236}">
                <a16:creationId xmlns:a16="http://schemas.microsoft.com/office/drawing/2014/main" id="{01B0E38B-42E6-4DAC-B5FC-69091ACCDD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274329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 name="Lyd 4">
            <a:hlinkClick r:id="" action="ppaction://media"/>
            <a:extLst>
              <a:ext uri="{FF2B5EF4-FFF2-40B4-BE49-F238E27FC236}">
                <a16:creationId xmlns:a16="http://schemas.microsoft.com/office/drawing/2014/main" id="{48447B3B-7221-43D5-9DE9-20B7ED6AEA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57730803"/>
      </p:ext>
    </p:extLst>
  </p:cSld>
  <p:clrMapOvr>
    <a:masterClrMapping/>
  </p:clrMapOvr>
  <mc:AlternateContent xmlns:mc="http://schemas.openxmlformats.org/markup-compatibility/2006">
    <mc:Choice xmlns:p14="http://schemas.microsoft.com/office/powerpoint/2010/main" Requires="p14">
      <p:transition spd="slow" p14:dur="2000" advTm="27526"/>
    </mc:Choice>
    <mc:Fallback>
      <p:transition spd="slow" advTm="2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ttangolo 35">
            <a:extLst>
              <a:ext uri="{FF2B5EF4-FFF2-40B4-BE49-F238E27FC236}">
                <a16:creationId xmlns:a16="http://schemas.microsoft.com/office/drawing/2014/main" id="{72BBC8A0-9A54-41C2-9FE6-3F4CCB2DF3CF}"/>
              </a:ext>
            </a:extLst>
          </p:cNvPr>
          <p:cNvSpPr/>
          <p:nvPr/>
        </p:nvSpPr>
        <p:spPr>
          <a:xfrm>
            <a:off x="1640012" y="2506967"/>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7" name="Rettangolo 36">
            <a:extLst>
              <a:ext uri="{FF2B5EF4-FFF2-40B4-BE49-F238E27FC236}">
                <a16:creationId xmlns:a16="http://schemas.microsoft.com/office/drawing/2014/main" id="{965513B8-C71C-4F41-9505-AD682DEE62FC}"/>
              </a:ext>
            </a:extLst>
          </p:cNvPr>
          <p:cNvSpPr/>
          <p:nvPr/>
        </p:nvSpPr>
        <p:spPr>
          <a:xfrm>
            <a:off x="4668629" y="2006152"/>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4" name="Rettangolo 33">
            <a:extLst>
              <a:ext uri="{FF2B5EF4-FFF2-40B4-BE49-F238E27FC236}">
                <a16:creationId xmlns:a16="http://schemas.microsoft.com/office/drawing/2014/main" id="{227DC023-979B-4FE7-B994-772EB575B2D5}"/>
              </a:ext>
            </a:extLst>
          </p:cNvPr>
          <p:cNvSpPr/>
          <p:nvPr/>
        </p:nvSpPr>
        <p:spPr>
          <a:xfrm>
            <a:off x="1640011" y="1311649"/>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5" name="Rettangolo 34">
            <a:extLst>
              <a:ext uri="{FF2B5EF4-FFF2-40B4-BE49-F238E27FC236}">
                <a16:creationId xmlns:a16="http://schemas.microsoft.com/office/drawing/2014/main" id="{1F758510-13BB-404F-8CFE-C2F96473EBB4}"/>
              </a:ext>
            </a:extLst>
          </p:cNvPr>
          <p:cNvSpPr/>
          <p:nvPr/>
        </p:nvSpPr>
        <p:spPr>
          <a:xfrm>
            <a:off x="1640011" y="3271550"/>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0" name="Rettangolo 29">
            <a:extLst>
              <a:ext uri="{FF2B5EF4-FFF2-40B4-BE49-F238E27FC236}">
                <a16:creationId xmlns:a16="http://schemas.microsoft.com/office/drawing/2014/main" id="{47F56A0D-231B-4C33-943F-54CA6C211366}"/>
              </a:ext>
            </a:extLst>
          </p:cNvPr>
          <p:cNvSpPr/>
          <p:nvPr/>
        </p:nvSpPr>
        <p:spPr>
          <a:xfrm>
            <a:off x="1937798" y="1275713"/>
            <a:ext cx="982769" cy="304699"/>
          </a:xfrm>
          <a:prstGeom prst="rect">
            <a:avLst/>
          </a:prstGeom>
        </p:spPr>
        <p:txBody>
          <a:bodyPr wrap="squar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PLANET</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1" name="Rettangolo 30">
            <a:extLst>
              <a:ext uri="{FF2B5EF4-FFF2-40B4-BE49-F238E27FC236}">
                <a16:creationId xmlns:a16="http://schemas.microsoft.com/office/drawing/2014/main" id="{6CF5281D-97AA-42B7-AB7F-0A2434AE4DEE}"/>
              </a:ext>
            </a:extLst>
          </p:cNvPr>
          <p:cNvSpPr/>
          <p:nvPr/>
        </p:nvSpPr>
        <p:spPr>
          <a:xfrm>
            <a:off x="2020236" y="3318241"/>
            <a:ext cx="155343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PARTNERSHIP</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2" name="Rettangolo 31">
            <a:extLst>
              <a:ext uri="{FF2B5EF4-FFF2-40B4-BE49-F238E27FC236}">
                <a16:creationId xmlns:a16="http://schemas.microsoft.com/office/drawing/2014/main" id="{7A82956D-06C3-4E6C-AA4F-C1B531B817CD}"/>
              </a:ext>
            </a:extLst>
          </p:cNvPr>
          <p:cNvSpPr/>
          <p:nvPr/>
        </p:nvSpPr>
        <p:spPr>
          <a:xfrm>
            <a:off x="2084009" y="2596894"/>
            <a:ext cx="1129476"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PATIENTS</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3" name="Rettangolo 32">
            <a:extLst>
              <a:ext uri="{FF2B5EF4-FFF2-40B4-BE49-F238E27FC236}">
                <a16:creationId xmlns:a16="http://schemas.microsoft.com/office/drawing/2014/main" id="{7E9CE27C-5D38-4BF3-960D-69220B8BF311}"/>
              </a:ext>
            </a:extLst>
          </p:cNvPr>
          <p:cNvSpPr/>
          <p:nvPr/>
        </p:nvSpPr>
        <p:spPr>
          <a:xfrm>
            <a:off x="5030580" y="2062697"/>
            <a:ext cx="94448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PEOPLE</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40" name="CasellaDiTesto 39">
            <a:extLst>
              <a:ext uri="{FF2B5EF4-FFF2-40B4-BE49-F238E27FC236}">
                <a16:creationId xmlns:a16="http://schemas.microsoft.com/office/drawing/2014/main" id="{D3346779-2D4F-4C3B-B30E-91A2BCB1E986}"/>
              </a:ext>
            </a:extLst>
          </p:cNvPr>
          <p:cNvSpPr txBox="1"/>
          <p:nvPr/>
        </p:nvSpPr>
        <p:spPr>
          <a:xfrm>
            <a:off x="1592434" y="3620911"/>
            <a:ext cx="2466476" cy="687048"/>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4. </a:t>
            </a:r>
            <a:r>
              <a:rPr lang="en-GB" sz="900" dirty="0">
                <a:latin typeface="Calibri" panose="020F0502020204030204" pitchFamily="34" charset="0"/>
                <a:cs typeface="Calibri" panose="020F0502020204030204" pitchFamily="34" charset="0"/>
              </a:rPr>
              <a:t>Inspire other pharmaceutical companies to improve their sustainability work </a:t>
            </a:r>
          </a:p>
          <a:p>
            <a:pPr defTabSz="342892">
              <a:lnSpc>
                <a:spcPts val="1575"/>
              </a:lnSpc>
              <a:defRPr/>
            </a:pPr>
            <a:endParaRPr lang="en-GB" sz="900" dirty="0">
              <a:solidFill>
                <a:srgbClr val="000000"/>
              </a:solidFill>
              <a:latin typeface="Calibri" panose="020F0502020204030204" pitchFamily="34" charset="0"/>
              <a:cs typeface="Calibri" panose="020F0502020204030204" pitchFamily="34" charset="0"/>
            </a:endParaRPr>
          </a:p>
        </p:txBody>
      </p:sp>
      <p:sp>
        <p:nvSpPr>
          <p:cNvPr id="41" name="CasellaDiTesto 40">
            <a:extLst>
              <a:ext uri="{FF2B5EF4-FFF2-40B4-BE49-F238E27FC236}">
                <a16:creationId xmlns:a16="http://schemas.microsoft.com/office/drawing/2014/main" id="{6656DAD2-1405-4A7B-BD99-03C9BCC36C18}"/>
              </a:ext>
            </a:extLst>
          </p:cNvPr>
          <p:cNvSpPr txBox="1"/>
          <p:nvPr/>
        </p:nvSpPr>
        <p:spPr>
          <a:xfrm>
            <a:off x="4636407" y="1265266"/>
            <a:ext cx="2664831" cy="2738891"/>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5. </a:t>
            </a:r>
            <a:r>
              <a:rPr lang="en-GB" sz="900" dirty="0">
                <a:latin typeface="Calibri" panose="020F0502020204030204" pitchFamily="34" charset="0"/>
                <a:cs typeface="Calibri" panose="020F0502020204030204" pitchFamily="34" charset="0"/>
              </a:rPr>
              <a:t>Demand and encourage suppliers to commit to sustainability best practice</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r>
              <a:rPr lang="en-US" sz="900" dirty="0">
                <a:latin typeface="Calibri" panose="020F0502020204030204" pitchFamily="34" charset="0"/>
                <a:cs typeface="Calibri" panose="020F0502020204030204" pitchFamily="34" charset="0"/>
              </a:rPr>
              <a:t> </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br>
              <a:rPr lang="en-US" sz="900" dirty="0">
                <a:latin typeface="Calibri" panose="020F0502020204030204" pitchFamily="34" charset="0"/>
                <a:cs typeface="Calibri" panose="020F0502020204030204" pitchFamily="34" charset="0"/>
              </a:rPr>
            </a:br>
            <a:r>
              <a:rPr lang="en-US" sz="900" b="1" dirty="0">
                <a:latin typeface="Calibri" panose="020F0502020204030204" pitchFamily="34" charset="0"/>
                <a:cs typeface="Calibri" panose="020F0502020204030204" pitchFamily="34" charset="0"/>
              </a:rPr>
              <a:t>Goal 6. </a:t>
            </a:r>
            <a:r>
              <a:rPr lang="en-US" sz="900" dirty="0">
                <a:latin typeface="Calibri" panose="020F0502020204030204" pitchFamily="34" charset="0"/>
                <a:cs typeface="Calibri" panose="020F0502020204030204" pitchFamily="34" charset="0"/>
              </a:rPr>
              <a:t>Ensure high work-place well-being</a:t>
            </a:r>
          </a:p>
          <a:p>
            <a:pPr>
              <a:lnSpc>
                <a:spcPts val="1575"/>
              </a:lnSpc>
              <a:defRPr/>
            </a:pPr>
            <a:r>
              <a:rPr lang="en-US" sz="900" b="1" dirty="0">
                <a:latin typeface="Calibri" panose="020F0502020204030204" pitchFamily="34" charset="0"/>
                <a:cs typeface="Calibri" panose="020F0502020204030204" pitchFamily="34" charset="0"/>
              </a:rPr>
              <a:t>Goal 7. </a:t>
            </a:r>
            <a:r>
              <a:rPr lang="en-US" sz="900" dirty="0">
                <a:latin typeface="Calibri" panose="020F0502020204030204" pitchFamily="34" charset="0"/>
                <a:cs typeface="Calibri" panose="020F0502020204030204" pitchFamily="34" charset="0"/>
              </a:rPr>
              <a:t>Encourage continuous learning and improvement </a:t>
            </a:r>
          </a:p>
          <a:p>
            <a:pPr>
              <a:lnSpc>
                <a:spcPts val="1575"/>
              </a:lnSpc>
              <a:defRPr/>
            </a:pPr>
            <a:r>
              <a:rPr lang="en-US" sz="900" b="1" dirty="0">
                <a:latin typeface="Calibri" panose="020F0502020204030204" pitchFamily="34" charset="0"/>
                <a:cs typeface="Calibri" panose="020F0502020204030204" pitchFamily="34" charset="0"/>
              </a:rPr>
              <a:t>Goal 8. </a:t>
            </a:r>
            <a:r>
              <a:rPr lang="en-US" sz="900" dirty="0">
                <a:latin typeface="Calibri" panose="020F0502020204030204" pitchFamily="34" charset="0"/>
                <a:cs typeface="Calibri" panose="020F0502020204030204" pitchFamily="34" charset="0"/>
              </a:rPr>
              <a:t>Reduce risk of irregularities at </a:t>
            </a:r>
            <a:r>
              <a:rPr lang="en-US" sz="900" dirty="0" err="1">
                <a:latin typeface="Calibri" panose="020F0502020204030204" pitchFamily="34" charset="0"/>
                <a:cs typeface="Calibri" panose="020F0502020204030204" pitchFamily="34" charset="0"/>
              </a:rPr>
              <a:t>Chiesi</a:t>
            </a:r>
            <a:r>
              <a:rPr lang="en-US" sz="900" dirty="0">
                <a:latin typeface="Calibri" panose="020F0502020204030204" pitchFamily="34" charset="0"/>
                <a:cs typeface="Calibri" panose="020F0502020204030204" pitchFamily="34" charset="0"/>
              </a:rPr>
              <a:t> Nordic</a:t>
            </a:r>
          </a:p>
          <a:p>
            <a:pPr>
              <a:lnSpc>
                <a:spcPts val="1575"/>
              </a:lnSpc>
              <a:defRPr/>
            </a:pPr>
            <a:r>
              <a:rPr lang="en-US" sz="900" b="1" dirty="0">
                <a:latin typeface="Calibri" panose="020F0502020204030204" pitchFamily="34" charset="0"/>
                <a:cs typeface="Calibri" panose="020F0502020204030204" pitchFamily="34" charset="0"/>
              </a:rPr>
              <a:t>Goal 9. </a:t>
            </a:r>
            <a:r>
              <a:rPr lang="en-US" sz="900" dirty="0">
                <a:latin typeface="Calibri" panose="020F0502020204030204" pitchFamily="34" charset="0"/>
                <a:cs typeface="Calibri" panose="020F0502020204030204" pitchFamily="34" charset="0"/>
              </a:rPr>
              <a:t>Use company resources and strengths to improve well-being of others</a:t>
            </a:r>
          </a:p>
          <a:p>
            <a:pPr>
              <a:lnSpc>
                <a:spcPts val="1575"/>
              </a:lnSpc>
              <a:defRPr/>
            </a:pPr>
            <a:endParaRPr lang="en-GB" sz="900" dirty="0">
              <a:latin typeface="Calibri" panose="020F0502020204030204" pitchFamily="34" charset="0"/>
              <a:cs typeface="Calibri" panose="020F0502020204030204" pitchFamily="34" charset="0"/>
            </a:endParaRPr>
          </a:p>
        </p:txBody>
      </p:sp>
      <p:pic>
        <p:nvPicPr>
          <p:cNvPr id="42" name="Elemento grafico 41">
            <a:extLst>
              <a:ext uri="{FF2B5EF4-FFF2-40B4-BE49-F238E27FC236}">
                <a16:creationId xmlns:a16="http://schemas.microsoft.com/office/drawing/2014/main" id="{03075C83-672C-47EF-AB1E-3843BCB39B5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51344" y="2535758"/>
            <a:ext cx="268890" cy="268890"/>
          </a:xfrm>
          <a:prstGeom prst="rect">
            <a:avLst/>
          </a:prstGeom>
        </p:spPr>
      </p:pic>
      <p:pic>
        <p:nvPicPr>
          <p:cNvPr id="44" name="Elemento grafico 43">
            <a:extLst>
              <a:ext uri="{FF2B5EF4-FFF2-40B4-BE49-F238E27FC236}">
                <a16:creationId xmlns:a16="http://schemas.microsoft.com/office/drawing/2014/main" id="{2A9E9FBE-E3CC-47B3-9D4A-566647B005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70945" y="1278225"/>
            <a:ext cx="246651" cy="313208"/>
          </a:xfrm>
          <a:prstGeom prst="rect">
            <a:avLst/>
          </a:prstGeom>
        </p:spPr>
      </p:pic>
      <p:pic>
        <p:nvPicPr>
          <p:cNvPr id="45" name="Elemento grafico 44">
            <a:extLst>
              <a:ext uri="{FF2B5EF4-FFF2-40B4-BE49-F238E27FC236}">
                <a16:creationId xmlns:a16="http://schemas.microsoft.com/office/drawing/2014/main" id="{F7E4A829-8437-4B48-83A3-A83B00FE01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9806" y="2050690"/>
            <a:ext cx="296748" cy="237398"/>
          </a:xfrm>
          <a:prstGeom prst="rect">
            <a:avLst/>
          </a:prstGeom>
        </p:spPr>
      </p:pic>
      <p:pic>
        <p:nvPicPr>
          <p:cNvPr id="46" name="Elemento grafico 45">
            <a:extLst>
              <a:ext uri="{FF2B5EF4-FFF2-40B4-BE49-F238E27FC236}">
                <a16:creationId xmlns:a16="http://schemas.microsoft.com/office/drawing/2014/main" id="{26232CBD-8804-45E9-B686-774DAE7D861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34496" y="3318240"/>
            <a:ext cx="309685" cy="254418"/>
          </a:xfrm>
          <a:prstGeom prst="rect">
            <a:avLst/>
          </a:prstGeom>
        </p:spPr>
      </p:pic>
      <p:sp>
        <p:nvSpPr>
          <p:cNvPr id="62" name="Rettangolo 61">
            <a:extLst>
              <a:ext uri="{FF2B5EF4-FFF2-40B4-BE49-F238E27FC236}">
                <a16:creationId xmlns:a16="http://schemas.microsoft.com/office/drawing/2014/main" id="{B5A9FA6A-8194-49BA-80ED-7789EFC979A2}"/>
              </a:ext>
            </a:extLst>
          </p:cNvPr>
          <p:cNvSpPr/>
          <p:nvPr/>
        </p:nvSpPr>
        <p:spPr>
          <a:xfrm>
            <a:off x="754936" y="-118619"/>
            <a:ext cx="7929740" cy="669414"/>
          </a:xfrm>
          <a:prstGeom prst="rect">
            <a:avLst/>
          </a:prstGeom>
        </p:spPr>
        <p:txBody>
          <a:bodyPr vert="horz" lIns="68580" tIns="34290" rIns="68580" bIns="34290" rtlCol="0" anchor="b" anchorCtr="0">
            <a:normAutofit fontScale="97500"/>
          </a:bodyPr>
          <a:lstStyle/>
          <a:p>
            <a:pPr defTabSz="914378">
              <a:spcBef>
                <a:spcPct val="0"/>
              </a:spcBef>
            </a:pPr>
            <a:r>
              <a:rPr lang="it-IT" sz="1950" b="1" dirty="0">
                <a:solidFill>
                  <a:schemeClr val="tx2"/>
                </a:solidFill>
                <a:latin typeface="Arial" panose="020B0604020202020204" pitchFamily="34" charset="0"/>
                <a:ea typeface="+mj-ea"/>
                <a:cs typeface="Arial" panose="020B0604020202020204" pitchFamily="34" charset="0"/>
              </a:rPr>
              <a:t>Sustainability plan for Chiesi Nordic 2020-22 </a:t>
            </a:r>
          </a:p>
        </p:txBody>
      </p:sp>
      <p:sp>
        <p:nvSpPr>
          <p:cNvPr id="3" name="Rektangel 2">
            <a:extLst>
              <a:ext uri="{FF2B5EF4-FFF2-40B4-BE49-F238E27FC236}">
                <a16:creationId xmlns:a16="http://schemas.microsoft.com/office/drawing/2014/main" id="{BA6BFE93-2F3C-4E29-858A-2E845AF6FE98}"/>
              </a:ext>
            </a:extLst>
          </p:cNvPr>
          <p:cNvSpPr/>
          <p:nvPr/>
        </p:nvSpPr>
        <p:spPr>
          <a:xfrm>
            <a:off x="1640013" y="1572368"/>
            <a:ext cx="2604827" cy="1663597"/>
          </a:xfrm>
          <a:prstGeom prst="rect">
            <a:avLst/>
          </a:prstGeom>
        </p:spPr>
        <p:txBody>
          <a:bodyPr wrap="square">
            <a:spAutoFit/>
          </a:bodyPr>
          <a:lstStyle/>
          <a:p>
            <a:pPr>
              <a:lnSpc>
                <a:spcPct val="150000"/>
              </a:lnSpc>
            </a:pPr>
            <a:r>
              <a:rPr lang="en-US" sz="900" b="1" dirty="0">
                <a:latin typeface="Calibri" panose="020F0502020204030204" pitchFamily="34" charset="0"/>
                <a:cs typeface="Calibri" panose="020F0502020204030204" pitchFamily="34" charset="0"/>
              </a:rPr>
              <a:t>Goal 1. </a:t>
            </a:r>
            <a:r>
              <a:rPr lang="en-US" sz="900" dirty="0">
                <a:latin typeface="Calibri" panose="020F0502020204030204" pitchFamily="34" charset="0"/>
                <a:cs typeface="Calibri" panose="020F0502020204030204" pitchFamily="34" charset="0"/>
              </a:rPr>
              <a:t>Reduce CO2 emissions by at least 40% per employee between 2019-2022 </a:t>
            </a:r>
          </a:p>
          <a:p>
            <a:pPr lvl="0"/>
            <a:br>
              <a:rPr lang="en-GB" sz="900" b="1" dirty="0"/>
            </a:br>
            <a:r>
              <a:rPr lang="en-GB" sz="900" b="1" dirty="0"/>
              <a:t>Goal 2. </a:t>
            </a:r>
            <a:r>
              <a:rPr lang="en-GB" sz="900" dirty="0"/>
              <a:t>Adopt a more circular approach to consumption </a:t>
            </a:r>
            <a:endParaRPr lang="sv-SE" sz="900" dirty="0">
              <a:latin typeface="Calibri" panose="020F0502020204030204" pitchFamily="34" charset="0"/>
              <a:cs typeface="Calibri" panose="020F0502020204030204" pitchFamily="34" charset="0"/>
            </a:endParaRPr>
          </a:p>
          <a:p>
            <a:pPr lvl="0"/>
            <a:endParaRPr lang="en-US" sz="900" dirty="0">
              <a:latin typeface="Calibri" panose="020F0502020204030204" pitchFamily="34" charset="0"/>
              <a:cs typeface="Calibri" panose="020F0502020204030204" pitchFamily="34" charset="0"/>
            </a:endParaRPr>
          </a:p>
          <a:p>
            <a:pPr>
              <a:lnSpc>
                <a:spcPct val="150000"/>
              </a:lnSpc>
            </a:pPr>
            <a:endParaRPr lang="en-US" sz="900" dirty="0">
              <a:latin typeface="Calibri" panose="020F0502020204030204" pitchFamily="34" charset="0"/>
              <a:cs typeface="Calibri" panose="020F0502020204030204" pitchFamily="34" charset="0"/>
            </a:endParaRPr>
          </a:p>
          <a:p>
            <a:pPr>
              <a:lnSpc>
                <a:spcPct val="150000"/>
              </a:lnSpc>
            </a:pPr>
            <a:r>
              <a:rPr lang="en-GB" sz="900" b="1" dirty="0">
                <a:latin typeface="Calibri" panose="020F0502020204030204" pitchFamily="34" charset="0"/>
                <a:cs typeface="Calibri" panose="020F0502020204030204" pitchFamily="34" charset="0"/>
              </a:rPr>
              <a:t>Goal 3. </a:t>
            </a:r>
            <a:r>
              <a:rPr lang="en-GB" sz="900" dirty="0">
                <a:latin typeface="Calibri" panose="020F0502020204030204" pitchFamily="34" charset="0"/>
                <a:cs typeface="Calibri" panose="020F0502020204030204" pitchFamily="34" charset="0"/>
              </a:rPr>
              <a:t>Ensure that Chiesi products benefit those in need of them</a:t>
            </a:r>
          </a:p>
        </p:txBody>
      </p:sp>
      <p:pic>
        <p:nvPicPr>
          <p:cNvPr id="7" name="Bildobjekt 6">
            <a:extLst>
              <a:ext uri="{FF2B5EF4-FFF2-40B4-BE49-F238E27FC236}">
                <a16:creationId xmlns:a16="http://schemas.microsoft.com/office/drawing/2014/main" id="{A64746B4-AF0F-4282-84EC-06F3EACEF9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2024" y="1783945"/>
            <a:ext cx="241369" cy="241369"/>
          </a:xfrm>
          <a:prstGeom prst="rect">
            <a:avLst/>
          </a:prstGeom>
        </p:spPr>
      </p:pic>
      <p:pic>
        <p:nvPicPr>
          <p:cNvPr id="47" name="Bildobjekt 46">
            <a:extLst>
              <a:ext uri="{FF2B5EF4-FFF2-40B4-BE49-F238E27FC236}">
                <a16:creationId xmlns:a16="http://schemas.microsoft.com/office/drawing/2014/main" id="{4FD652FF-89B7-4892-91F6-280CB6A7D1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9800" y="2139758"/>
            <a:ext cx="241369" cy="241369"/>
          </a:xfrm>
          <a:prstGeom prst="rect">
            <a:avLst/>
          </a:prstGeom>
        </p:spPr>
      </p:pic>
      <p:pic>
        <p:nvPicPr>
          <p:cNvPr id="64" name="Bildobjekt 63">
            <a:extLst>
              <a:ext uri="{FF2B5EF4-FFF2-40B4-BE49-F238E27FC236}">
                <a16:creationId xmlns:a16="http://schemas.microsoft.com/office/drawing/2014/main" id="{4C238FD2-2080-47C3-9163-1C0AE14364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6039" y="3879576"/>
            <a:ext cx="222423" cy="245265"/>
          </a:xfrm>
          <a:prstGeom prst="rect">
            <a:avLst/>
          </a:prstGeom>
        </p:spPr>
      </p:pic>
      <p:pic>
        <p:nvPicPr>
          <p:cNvPr id="66" name="Bildobjekt 65">
            <a:extLst>
              <a:ext uri="{FF2B5EF4-FFF2-40B4-BE49-F238E27FC236}">
                <a16:creationId xmlns:a16="http://schemas.microsoft.com/office/drawing/2014/main" id="{A2FAA9E2-EB64-4DB0-AC50-8A37F42043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7275" y="1517439"/>
            <a:ext cx="241369" cy="241369"/>
          </a:xfrm>
          <a:prstGeom prst="rect">
            <a:avLst/>
          </a:prstGeom>
        </p:spPr>
      </p:pic>
      <p:pic>
        <p:nvPicPr>
          <p:cNvPr id="1027" name="Picture 3" descr="Bildresultat för sdg 3">
            <a:hlinkClick r:id="rId13"/>
            <a:extLst>
              <a:ext uri="{FF2B5EF4-FFF2-40B4-BE49-F238E27FC236}">
                <a16:creationId xmlns:a16="http://schemas.microsoft.com/office/drawing/2014/main" id="{EEBFB090-E16F-4239-9C3E-F088F9EAF92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97176" y="3000920"/>
            <a:ext cx="239867" cy="208813"/>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En bild som visar ritning&#10;&#10;Automatiskt genererad beskrivning">
            <a:extLst>
              <a:ext uri="{FF2B5EF4-FFF2-40B4-BE49-F238E27FC236}">
                <a16:creationId xmlns:a16="http://schemas.microsoft.com/office/drawing/2014/main" id="{29530518-26CA-4CD3-A634-BE3A315CDF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6352" y="3883472"/>
            <a:ext cx="241369" cy="241369"/>
          </a:xfrm>
          <a:prstGeom prst="rect">
            <a:avLst/>
          </a:prstGeom>
        </p:spPr>
      </p:pic>
      <p:pic>
        <p:nvPicPr>
          <p:cNvPr id="67" name="Bildobjekt 66" descr="En bild som visar ritning&#10;&#10;Automatiskt genererad beskrivning">
            <a:extLst>
              <a:ext uri="{FF2B5EF4-FFF2-40B4-BE49-F238E27FC236}">
                <a16:creationId xmlns:a16="http://schemas.microsoft.com/office/drawing/2014/main" id="{A6785F7D-D022-4135-A788-EC47C00216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0564" y="1517439"/>
            <a:ext cx="241369" cy="241369"/>
          </a:xfrm>
          <a:prstGeom prst="rect">
            <a:avLst/>
          </a:prstGeom>
        </p:spPr>
      </p:pic>
      <p:pic>
        <p:nvPicPr>
          <p:cNvPr id="1029" name="Picture 5" descr="Bildresultat för sdg goal 8 logo">
            <a:hlinkClick r:id="rId16"/>
            <a:extLst>
              <a:ext uri="{FF2B5EF4-FFF2-40B4-BE49-F238E27FC236}">
                <a16:creationId xmlns:a16="http://schemas.microsoft.com/office/drawing/2014/main" id="{E0117E60-1C4D-4FD2-9BF5-E9A27E7A03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6925782" y="2421863"/>
            <a:ext cx="226014" cy="22601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Bildresultat för sdg goal 8 logo">
            <a:hlinkClick r:id="rId16"/>
            <a:extLst>
              <a:ext uri="{FF2B5EF4-FFF2-40B4-BE49-F238E27FC236}">
                <a16:creationId xmlns:a16="http://schemas.microsoft.com/office/drawing/2014/main" id="{133D84ED-CB6F-41EB-B32D-5149E930636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7244083" y="2790364"/>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ildresultat för sdg goal 5 logo">
            <a:hlinkClick r:id="rId18"/>
            <a:extLst>
              <a:ext uri="{FF2B5EF4-FFF2-40B4-BE49-F238E27FC236}">
                <a16:creationId xmlns:a16="http://schemas.microsoft.com/office/drawing/2014/main" id="{9948F841-CB4D-4068-BC99-2465CE576F7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44082" y="2422751"/>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ildresultat för sdg goal 16 logo">
            <a:hlinkClick r:id="rId20"/>
            <a:extLst>
              <a:ext uri="{FF2B5EF4-FFF2-40B4-BE49-F238E27FC236}">
                <a16:creationId xmlns:a16="http://schemas.microsoft.com/office/drawing/2014/main" id="{3888E48E-07ED-4208-B3BA-57F366F7661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33533" y="3148225"/>
            <a:ext cx="226811" cy="226811"/>
          </a:xfrm>
          <a:prstGeom prst="rect">
            <a:avLst/>
          </a:prstGeom>
          <a:noFill/>
          <a:extLst>
            <a:ext uri="{909E8E84-426E-40DD-AFC4-6F175D3DCCD1}">
              <a14:hiddenFill xmlns:a14="http://schemas.microsoft.com/office/drawing/2010/main">
                <a:solidFill>
                  <a:srgbClr val="FFFFFF"/>
                </a:solidFill>
              </a14:hiddenFill>
            </a:ext>
          </a:extLst>
        </p:spPr>
      </p:pic>
      <p:pic>
        <p:nvPicPr>
          <p:cNvPr id="38" name="Platshållare för innehåll 6" descr="En bild som visar ritning&#10;&#10;Automatiskt genererad beskrivning">
            <a:extLst>
              <a:ext uri="{FF2B5EF4-FFF2-40B4-BE49-F238E27FC236}">
                <a16:creationId xmlns:a16="http://schemas.microsoft.com/office/drawing/2014/main" id="{0FF566DD-4A03-4F06-918B-91260FED6807}"/>
              </a:ext>
            </a:extLst>
          </p:cNvPr>
          <p:cNvPicPr>
            <a:picLocks noChangeAspect="1"/>
          </p:cNvPicPr>
          <p:nvPr/>
        </p:nvPicPr>
        <p:blipFill>
          <a:blip r:embed="rId22"/>
          <a:stretch>
            <a:fillRect/>
          </a:stretch>
        </p:blipFill>
        <p:spPr>
          <a:xfrm>
            <a:off x="7233533" y="3452386"/>
            <a:ext cx="226811" cy="226811"/>
          </a:xfrm>
          <a:prstGeom prst="rect">
            <a:avLst/>
          </a:prstGeom>
        </p:spPr>
      </p:pic>
      <p:pic>
        <p:nvPicPr>
          <p:cNvPr id="39" name="Platshållare för innehåll 6" descr="En bild som visar ritning&#10;&#10;Automatiskt genererad beskrivning">
            <a:extLst>
              <a:ext uri="{FF2B5EF4-FFF2-40B4-BE49-F238E27FC236}">
                <a16:creationId xmlns:a16="http://schemas.microsoft.com/office/drawing/2014/main" id="{C453554D-CB05-4119-87AE-30B9B8D0EC57}"/>
              </a:ext>
            </a:extLst>
          </p:cNvPr>
          <p:cNvPicPr>
            <a:picLocks noChangeAspect="1"/>
          </p:cNvPicPr>
          <p:nvPr/>
        </p:nvPicPr>
        <p:blipFill>
          <a:blip r:embed="rId22"/>
          <a:stretch>
            <a:fillRect/>
          </a:stretch>
        </p:blipFill>
        <p:spPr>
          <a:xfrm>
            <a:off x="3909334" y="2990947"/>
            <a:ext cx="218786" cy="218786"/>
          </a:xfrm>
          <a:prstGeom prst="rect">
            <a:avLst/>
          </a:prstGeom>
        </p:spPr>
      </p:pic>
    </p:spTree>
    <p:extLst>
      <p:ext uri="{BB962C8B-B14F-4D97-AF65-F5344CB8AC3E}">
        <p14:creationId xmlns:p14="http://schemas.microsoft.com/office/powerpoint/2010/main" val="272317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innehåll 4" descr="En bild som visar person, inomhus, bord, personer&#10;&#10;Automatiskt genererad beskrivning">
            <a:extLst>
              <a:ext uri="{FF2B5EF4-FFF2-40B4-BE49-F238E27FC236}">
                <a16:creationId xmlns:a16="http://schemas.microsoft.com/office/drawing/2014/main" id="{B33294A6-2BAE-416E-9114-387CE1C8D64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0853" b="4147"/>
          <a:stretch/>
        </p:blipFill>
        <p:spPr>
          <a:xfrm>
            <a:off x="15" y="7"/>
            <a:ext cx="9143985" cy="5143493"/>
          </a:xfrm>
          <a:prstGeom prst="rect">
            <a:avLst/>
          </a:prstGeom>
        </p:spPr>
      </p:pic>
      <p:sp>
        <p:nvSpPr>
          <p:cNvPr id="9" name="Content Placeholder 8">
            <a:extLst>
              <a:ext uri="{FF2B5EF4-FFF2-40B4-BE49-F238E27FC236}">
                <a16:creationId xmlns:a16="http://schemas.microsoft.com/office/drawing/2014/main" id="{9A81D623-A40F-441F-BDBF-52C64A589DF4}"/>
              </a:ext>
            </a:extLst>
          </p:cNvPr>
          <p:cNvSpPr>
            <a:spLocks noGrp="1"/>
          </p:cNvSpPr>
          <p:nvPr>
            <p:ph idx="1"/>
          </p:nvPr>
        </p:nvSpPr>
        <p:spPr>
          <a:xfrm>
            <a:off x="886795" y="1047499"/>
            <a:ext cx="7886700" cy="3876182"/>
          </a:xfrm>
        </p:spPr>
        <p:txBody>
          <a:bodyPr>
            <a:normAutofit fontScale="85000" lnSpcReduction="10000"/>
          </a:bodyPr>
          <a:lstStyle/>
          <a:p>
            <a:pPr marL="0" indent="0">
              <a:buNone/>
            </a:pPr>
            <a:r>
              <a:rPr lang="en-US" dirty="0">
                <a:solidFill>
                  <a:srgbClr val="FFFFFF"/>
                </a:solidFill>
              </a:rPr>
              <a:t>		</a:t>
            </a:r>
            <a:r>
              <a:rPr lang="en-US" dirty="0">
                <a:solidFill>
                  <a:schemeClr val="tx2"/>
                </a:solidFill>
              </a:rPr>
              <a:t>Digital signatures				</a:t>
            </a:r>
            <a:r>
              <a:rPr lang="en-US" sz="1800" dirty="0">
                <a:solidFill>
                  <a:schemeClr val="tx2"/>
                </a:solidFill>
              </a:rPr>
              <a:t>Transparent intranet</a:t>
            </a:r>
          </a:p>
          <a:p>
            <a:pPr marL="0" indent="0">
              <a:buNone/>
            </a:pPr>
            <a:r>
              <a:rPr lang="en-US" dirty="0">
                <a:solidFill>
                  <a:schemeClr val="tx2"/>
                </a:solidFill>
              </a:rPr>
              <a:t>	</a:t>
            </a:r>
            <a:r>
              <a:rPr lang="en-US" sz="2400" dirty="0">
                <a:solidFill>
                  <a:schemeClr val="tx2"/>
                </a:solidFill>
              </a:rPr>
              <a:t>More electric vehicles </a:t>
            </a:r>
            <a:r>
              <a:rPr lang="en-US" dirty="0">
                <a:solidFill>
                  <a:schemeClr val="tx2"/>
                </a:solidFill>
              </a:rPr>
              <a:t>			Inform about B-Corp!</a:t>
            </a:r>
          </a:p>
          <a:p>
            <a:pPr marL="0" indent="0">
              <a:buNone/>
            </a:pPr>
            <a:r>
              <a:rPr lang="en-US" dirty="0">
                <a:solidFill>
                  <a:schemeClr val="tx2"/>
                </a:solidFill>
              </a:rPr>
              <a:t>  Update agreement templates	</a:t>
            </a:r>
            <a:r>
              <a:rPr lang="en-US" sz="1650" dirty="0">
                <a:solidFill>
                  <a:schemeClr val="tx2"/>
                </a:solidFill>
              </a:rPr>
              <a:t>Tips &amp; Tricks</a:t>
            </a:r>
            <a:r>
              <a:rPr lang="en-US" dirty="0">
                <a:solidFill>
                  <a:schemeClr val="tx2"/>
                </a:solidFill>
              </a:rPr>
              <a:t>		</a:t>
            </a:r>
          </a:p>
          <a:p>
            <a:pPr marL="0" indent="0">
              <a:buNone/>
            </a:pPr>
            <a:r>
              <a:rPr lang="en-US" dirty="0">
                <a:solidFill>
                  <a:schemeClr val="tx2"/>
                </a:solidFill>
              </a:rPr>
              <a:t>			</a:t>
            </a:r>
            <a:r>
              <a:rPr lang="en-US" sz="2700" dirty="0">
                <a:solidFill>
                  <a:schemeClr val="tx2"/>
                </a:solidFill>
              </a:rPr>
              <a:t>More video conference – less flying</a:t>
            </a:r>
          </a:p>
          <a:p>
            <a:pPr marL="0" indent="0">
              <a:buNone/>
            </a:pPr>
            <a:r>
              <a:rPr lang="en-US" dirty="0">
                <a:solidFill>
                  <a:schemeClr val="tx2"/>
                </a:solidFill>
              </a:rPr>
              <a:t>Reward sustainable innovations!		Plan our sales trips better</a:t>
            </a:r>
          </a:p>
          <a:p>
            <a:pPr marL="0" indent="0">
              <a:buNone/>
            </a:pPr>
            <a:r>
              <a:rPr lang="en-US" dirty="0">
                <a:solidFill>
                  <a:schemeClr val="tx2"/>
                </a:solidFill>
              </a:rPr>
              <a:t>		Offer our skills to those who need them</a:t>
            </a:r>
          </a:p>
          <a:p>
            <a:pPr marL="0" indent="0">
              <a:buNone/>
            </a:pPr>
            <a:r>
              <a:rPr lang="en-US" sz="2400" dirty="0">
                <a:solidFill>
                  <a:schemeClr val="tx2"/>
                </a:solidFill>
              </a:rPr>
              <a:t>Serve climate smart lunches	</a:t>
            </a:r>
            <a:r>
              <a:rPr lang="en-US" sz="1800" dirty="0">
                <a:solidFill>
                  <a:schemeClr val="tx2"/>
                </a:solidFill>
              </a:rPr>
              <a:t>Equality of benefits</a:t>
            </a:r>
          </a:p>
          <a:p>
            <a:pPr marL="0" indent="0">
              <a:buNone/>
            </a:pPr>
            <a:r>
              <a:rPr lang="en-US" sz="1800" dirty="0">
                <a:solidFill>
                  <a:schemeClr val="tx2"/>
                </a:solidFill>
              </a:rPr>
              <a:t>		</a:t>
            </a:r>
            <a:r>
              <a:rPr lang="en-US" sz="2400" dirty="0">
                <a:solidFill>
                  <a:schemeClr val="tx2"/>
                </a:solidFill>
              </a:rPr>
              <a:t>Influence others!		</a:t>
            </a:r>
            <a:r>
              <a:rPr lang="en-US" sz="1800" dirty="0">
                <a:solidFill>
                  <a:schemeClr val="tx2"/>
                </a:solidFill>
              </a:rPr>
              <a:t>Follow-up meetings on Skype</a:t>
            </a:r>
          </a:p>
          <a:p>
            <a:pPr marL="0" indent="0">
              <a:buNone/>
            </a:pPr>
            <a:r>
              <a:rPr lang="en-US" sz="1800" dirty="0">
                <a:solidFill>
                  <a:schemeClr val="tx2"/>
                </a:solidFill>
              </a:rPr>
              <a:t>     		</a:t>
            </a:r>
            <a:r>
              <a:rPr lang="en-US" sz="2400" dirty="0">
                <a:solidFill>
                  <a:schemeClr val="tx2"/>
                </a:solidFill>
              </a:rPr>
              <a:t>Make our products available to those who need them	</a:t>
            </a:r>
            <a:r>
              <a:rPr lang="en-US" sz="1800" dirty="0">
                <a:solidFill>
                  <a:schemeClr val="tx2"/>
                </a:solidFill>
              </a:rPr>
              <a:t>Investing our pension funds sustainably</a:t>
            </a:r>
          </a:p>
        </p:txBody>
      </p:sp>
      <p:sp>
        <p:nvSpPr>
          <p:cNvPr id="4" name="Rubrik 3">
            <a:extLst>
              <a:ext uri="{FF2B5EF4-FFF2-40B4-BE49-F238E27FC236}">
                <a16:creationId xmlns:a16="http://schemas.microsoft.com/office/drawing/2014/main" id="{5DAFFBA0-DD2D-674D-93B7-8716DD5A23FB}"/>
              </a:ext>
            </a:extLst>
          </p:cNvPr>
          <p:cNvSpPr>
            <a:spLocks noGrp="1"/>
          </p:cNvSpPr>
          <p:nvPr>
            <p:ph type="title"/>
          </p:nvPr>
        </p:nvSpPr>
        <p:spPr/>
        <p:txBody>
          <a:bodyPr/>
          <a:lstStyle/>
          <a:p>
            <a:r>
              <a:rPr lang="sv-SE" dirty="0"/>
              <a:t>A call for Action!</a:t>
            </a:r>
          </a:p>
        </p:txBody>
      </p:sp>
    </p:spTree>
    <p:extLst>
      <p:ext uri="{BB962C8B-B14F-4D97-AF65-F5344CB8AC3E}">
        <p14:creationId xmlns:p14="http://schemas.microsoft.com/office/powerpoint/2010/main" val="100300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9C8A0105-318E-1046-BDF4-49443B263977}"/>
              </a:ext>
            </a:extLst>
          </p:cNvPr>
          <p:cNvSpPr>
            <a:spLocks noGrp="1"/>
          </p:cNvSpPr>
          <p:nvPr>
            <p:ph type="sldNum" sz="quarter" idx="16"/>
          </p:nvPr>
        </p:nvSpPr>
        <p:spPr/>
        <p:txBody>
          <a:bodyPr/>
          <a:lstStyle/>
          <a:p>
            <a:r>
              <a:rPr lang="it-IT" dirty="0"/>
              <a:t>July 2020</a:t>
            </a:r>
          </a:p>
        </p:txBody>
      </p:sp>
      <p:sp>
        <p:nvSpPr>
          <p:cNvPr id="4" name="Rubrik 3">
            <a:extLst>
              <a:ext uri="{FF2B5EF4-FFF2-40B4-BE49-F238E27FC236}">
                <a16:creationId xmlns:a16="http://schemas.microsoft.com/office/drawing/2014/main" id="{86327D4E-3DFB-3149-BAC3-6957AA785AE0}"/>
              </a:ext>
            </a:extLst>
          </p:cNvPr>
          <p:cNvSpPr>
            <a:spLocks noGrp="1"/>
          </p:cNvSpPr>
          <p:nvPr>
            <p:ph type="title"/>
          </p:nvPr>
        </p:nvSpPr>
        <p:spPr/>
        <p:txBody>
          <a:bodyPr/>
          <a:lstStyle/>
          <a:p>
            <a:r>
              <a:rPr lang="en-US" sz="2400" dirty="0"/>
              <a:t>A Code on Sustainability for </a:t>
            </a:r>
            <a:r>
              <a:rPr lang="en-US" sz="2400" dirty="0" err="1"/>
              <a:t>Chiesi</a:t>
            </a:r>
            <a:r>
              <a:rPr lang="en-US" sz="2400" dirty="0"/>
              <a:t> and its Partners</a:t>
            </a:r>
            <a:endParaRPr lang="sv-SE" dirty="0"/>
          </a:p>
        </p:txBody>
      </p:sp>
      <p:sp>
        <p:nvSpPr>
          <p:cNvPr id="5" name="Platshållare för innehåll 4">
            <a:extLst>
              <a:ext uri="{FF2B5EF4-FFF2-40B4-BE49-F238E27FC236}">
                <a16:creationId xmlns:a16="http://schemas.microsoft.com/office/drawing/2014/main" id="{F5D5FF2C-0BE5-D441-9F39-FF92C9F61591}"/>
              </a:ext>
            </a:extLst>
          </p:cNvPr>
          <p:cNvSpPr>
            <a:spLocks noGrp="1"/>
          </p:cNvSpPr>
          <p:nvPr>
            <p:ph idx="1"/>
          </p:nvPr>
        </p:nvSpPr>
        <p:spPr/>
        <p:txBody>
          <a:bodyPr>
            <a:normAutofit/>
          </a:bodyPr>
          <a:lstStyle/>
          <a:p>
            <a:r>
              <a:rPr lang="en-US" sz="1600" dirty="0" err="1"/>
              <a:t>Chiesi</a:t>
            </a:r>
            <a:r>
              <a:rPr lang="en-US" sz="1600" dirty="0"/>
              <a:t> have decided that we want to be part of </a:t>
            </a:r>
            <a:r>
              <a:rPr lang="en-US" sz="1600" b="1" dirty="0"/>
              <a:t>the solution, not the problem</a:t>
            </a:r>
            <a:r>
              <a:rPr lang="en-US" sz="1600" dirty="0"/>
              <a:t>.  </a:t>
            </a:r>
          </a:p>
          <a:p>
            <a:br>
              <a:rPr lang="en-US" sz="1600" dirty="0"/>
            </a:br>
            <a:r>
              <a:rPr lang="en-US" sz="1600" dirty="0"/>
              <a:t>We want to </a:t>
            </a:r>
            <a:r>
              <a:rPr lang="en-US" sz="1600" b="1" dirty="0"/>
              <a:t>inspire others </a:t>
            </a:r>
            <a:r>
              <a:rPr lang="en-US" sz="1600" dirty="0"/>
              <a:t>and </a:t>
            </a:r>
            <a:r>
              <a:rPr lang="en-US" sz="1600" b="1" dirty="0"/>
              <a:t>learn from the best</a:t>
            </a:r>
            <a:r>
              <a:rPr lang="en-US" sz="1600" dirty="0"/>
              <a:t>.  </a:t>
            </a:r>
          </a:p>
          <a:p>
            <a:br>
              <a:rPr lang="en-US" sz="1600" dirty="0"/>
            </a:br>
            <a:r>
              <a:rPr lang="en-US" sz="1600" dirty="0"/>
              <a:t>The </a:t>
            </a:r>
            <a:r>
              <a:rPr lang="en-US" sz="1600" b="1" dirty="0"/>
              <a:t>2030 Agenda for Sustainable Development </a:t>
            </a:r>
            <a:r>
              <a:rPr lang="en-US" sz="1600" dirty="0"/>
              <a:t>is our roadmap and our </a:t>
            </a:r>
            <a:r>
              <a:rPr lang="en-US" sz="1600" b="1" dirty="0"/>
              <a:t>B-Corp</a:t>
            </a:r>
            <a:r>
              <a:rPr lang="en-US" sz="1600" dirty="0"/>
              <a:t> certification a tool that helps us stay on the path.</a:t>
            </a:r>
          </a:p>
        </p:txBody>
      </p:sp>
      <p:pic>
        <p:nvPicPr>
          <p:cNvPr id="7" name="Platshållare för bild 5" descr="En bild som visar person, inomhus, bord, personer&#10;&#10;Automatiskt genererad beskrivning">
            <a:extLst>
              <a:ext uri="{FF2B5EF4-FFF2-40B4-BE49-F238E27FC236}">
                <a16:creationId xmlns:a16="http://schemas.microsoft.com/office/drawing/2014/main" id="{D3940D91-592B-8743-A39E-D7F1D5735BA7}"/>
              </a:ext>
            </a:extLst>
          </p:cNvPr>
          <p:cNvPicPr>
            <a:picLocks noGrp="1" noChangeAspect="1"/>
          </p:cNvPicPr>
          <p:nvPr>
            <p:ph idx="17"/>
          </p:nvPr>
        </p:nvPicPr>
        <p:blipFill rotWithShape="1">
          <a:blip r:embed="rId5">
            <a:extLst>
              <a:ext uri="{28A0092B-C50C-407E-A947-70E740481C1C}">
                <a14:useLocalDpi xmlns:a14="http://schemas.microsoft.com/office/drawing/2010/main" val="0"/>
              </a:ext>
            </a:extLst>
          </a:blip>
          <a:srcRect l="15778" r="12049" b="1"/>
          <a:stretch/>
        </p:blipFill>
        <p:spPr>
          <a:xfrm>
            <a:off x="4624510" y="773113"/>
            <a:ext cx="3776417" cy="3924300"/>
          </a:xfrm>
          <a:prstGeom prst="rect">
            <a:avLst/>
          </a:prstGeom>
        </p:spPr>
      </p:pic>
      <p:pic>
        <p:nvPicPr>
          <p:cNvPr id="9" name="Lyd 8">
            <a:hlinkClick r:id="" action="ppaction://media"/>
            <a:extLst>
              <a:ext uri="{FF2B5EF4-FFF2-40B4-BE49-F238E27FC236}">
                <a16:creationId xmlns:a16="http://schemas.microsoft.com/office/drawing/2014/main" id="{C7C6C875-F69F-4ABB-B038-376AE29206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87178110"/>
      </p:ext>
    </p:extLst>
  </p:cSld>
  <p:clrMapOvr>
    <a:masterClrMapping/>
  </p:clrMapOvr>
  <mc:AlternateContent xmlns:mc="http://schemas.openxmlformats.org/markup-compatibility/2006">
    <mc:Choice xmlns:p14="http://schemas.microsoft.com/office/powerpoint/2010/main" Requires="p14">
      <p:transition spd="slow" p14:dur="2000" advTm="16177"/>
    </mc:Choice>
    <mc:Fallback>
      <p:transition spd="slow" advTm="1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sz="1600" dirty="0"/>
              <a:t>Our Code of Interdependence is a set of values, objectives and tools that comes from the collaboration within </a:t>
            </a:r>
            <a:r>
              <a:rPr lang="en-US" sz="1600" dirty="0" err="1"/>
              <a:t>Chiesi</a:t>
            </a:r>
            <a:r>
              <a:rPr lang="en-US" sz="1600" dirty="0"/>
              <a:t> and the companies that are part of our Ecosystem.</a:t>
            </a:r>
          </a:p>
          <a:p>
            <a:endParaRPr lang="en-US" sz="1600" dirty="0"/>
          </a:p>
          <a:p>
            <a:r>
              <a:rPr lang="en-US" sz="1600" dirty="0"/>
              <a:t>Through the Code we recognize how necessary and urgent it is to act, with the awareness that each of us is indispensable to the other and that we are all responsible for future generations.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pic>
        <p:nvPicPr>
          <p:cNvPr id="5" name="Lyd 4">
            <a:hlinkClick r:id="" action="ppaction://media"/>
            <a:extLst>
              <a:ext uri="{FF2B5EF4-FFF2-40B4-BE49-F238E27FC236}">
                <a16:creationId xmlns:a16="http://schemas.microsoft.com/office/drawing/2014/main" id="{4B2E174C-790F-4EF9-8B21-E3A25E6A89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08966101"/>
      </p:ext>
    </p:extLst>
  </p:cSld>
  <p:clrMapOvr>
    <a:masterClrMapping/>
  </p:clrMapOvr>
  <mc:AlternateContent xmlns:mc="http://schemas.openxmlformats.org/markup-compatibility/2006">
    <mc:Choice xmlns:p14="http://schemas.microsoft.com/office/powerpoint/2010/main" Requires="p14">
      <p:transition spd="slow" p14:dur="2000" advTm="16887"/>
    </mc:Choice>
    <mc:Fallback>
      <p:transition spd="slow" advTm="1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C6EACC-4A00-49D6-876A-509FA76CF892}"/>
              </a:ext>
            </a:extLst>
          </p:cNvPr>
          <p:cNvSpPr>
            <a:spLocks noGrp="1"/>
          </p:cNvSpPr>
          <p:nvPr>
            <p:ph type="title"/>
          </p:nvPr>
        </p:nvSpPr>
        <p:spPr/>
        <p:txBody>
          <a:bodyPr/>
          <a:lstStyle/>
          <a:p>
            <a:r>
              <a:rPr lang="en-US"/>
              <a:t>Chiesi Sustainability Vision</a:t>
            </a:r>
            <a:endParaRPr lang="en-GB" dirty="0"/>
          </a:p>
        </p:txBody>
      </p:sp>
      <p:sp>
        <p:nvSpPr>
          <p:cNvPr id="12" name="Segnaposto contenuto 11">
            <a:extLst>
              <a:ext uri="{FF2B5EF4-FFF2-40B4-BE49-F238E27FC236}">
                <a16:creationId xmlns:a16="http://schemas.microsoft.com/office/drawing/2014/main" id="{6D7A356B-2350-4AB9-82D9-7A4ACA33A438}"/>
              </a:ext>
            </a:extLst>
          </p:cNvPr>
          <p:cNvSpPr>
            <a:spLocks noGrp="1"/>
          </p:cNvSpPr>
          <p:nvPr>
            <p:ph idx="1"/>
          </p:nvPr>
        </p:nvSpPr>
        <p:spPr>
          <a:xfrm>
            <a:off x="498475" y="760168"/>
            <a:ext cx="4339688" cy="3937153"/>
          </a:xfrm>
        </p:spPr>
        <p:txBody>
          <a:bodyPr>
            <a:normAutofit fontScale="70000" lnSpcReduction="20000"/>
          </a:bodyPr>
          <a:lstStyle/>
          <a:p>
            <a:r>
              <a:rPr lang="it-IT" dirty="0"/>
              <a:t>Our aspirations are based on the values TRUST, QUALITY, FAIRNESS, ACCOUNTABILITY and TRANSPARENCY.</a:t>
            </a:r>
          </a:p>
          <a:p>
            <a:endParaRPr lang="en-US" dirty="0"/>
          </a:p>
          <a:p>
            <a:r>
              <a:rPr lang="en-US" dirty="0"/>
              <a:t>We have let ourselves be inspired by the </a:t>
            </a:r>
            <a:r>
              <a:rPr lang="en-US" dirty="0">
                <a:hlinkClick r:id="rId5"/>
              </a:rPr>
              <a:t>B Corp movement</a:t>
            </a:r>
            <a:r>
              <a:rPr lang="en-US" dirty="0"/>
              <a:t>, </a:t>
            </a:r>
            <a:r>
              <a:rPr lang="en-US" dirty="0">
                <a:hlinkClick r:id="rId6"/>
              </a:rPr>
              <a:t>United Nations SDGs </a:t>
            </a:r>
            <a:r>
              <a:rPr lang="en-US" dirty="0"/>
              <a:t>and </a:t>
            </a:r>
            <a:r>
              <a:rPr lang="en-US" dirty="0">
                <a:hlinkClick r:id="rId7"/>
              </a:rPr>
              <a:t>ILO</a:t>
            </a:r>
            <a:r>
              <a:rPr lang="en-US" dirty="0"/>
              <a:t>, and finally by the industry specific </a:t>
            </a:r>
            <a:r>
              <a:rPr lang="en-US" dirty="0">
                <a:hlinkClick r:id="rId8"/>
              </a:rPr>
              <a:t>PSCI initiative</a:t>
            </a:r>
            <a:r>
              <a:rPr lang="en-US" dirty="0"/>
              <a:t>.</a:t>
            </a:r>
          </a:p>
          <a:p>
            <a:endParaRPr lang="en-US" dirty="0"/>
          </a:p>
          <a:p>
            <a:r>
              <a:rPr lang="en-US" dirty="0"/>
              <a:t>Our requirements and improvement actions are classified according to the relevant SDG and shall be implemented at minimum according to the national regulations and local laws. If the principles differ from national laws, the highest standard must be considered and applied. </a:t>
            </a:r>
          </a:p>
          <a:p>
            <a:endParaRPr lang="en-US" dirty="0"/>
          </a:p>
          <a:p>
            <a:r>
              <a:rPr lang="en-US" dirty="0"/>
              <a:t>As a partner of </a:t>
            </a:r>
            <a:r>
              <a:rPr lang="en-US" dirty="0" err="1"/>
              <a:t>Chiesi</a:t>
            </a:r>
            <a:r>
              <a:rPr lang="en-US" dirty="0"/>
              <a:t> we hope and expect that you share the values and aspirations in this presentation. </a:t>
            </a:r>
          </a:p>
          <a:p>
            <a:endParaRPr lang="en-US" dirty="0"/>
          </a:p>
          <a:p>
            <a:r>
              <a:rPr lang="en-US" dirty="0"/>
              <a:t>Together we can make a difference!</a:t>
            </a:r>
          </a:p>
          <a:p>
            <a:endParaRPr lang="it-IT" i="1" dirty="0"/>
          </a:p>
        </p:txBody>
      </p:sp>
      <p:sp>
        <p:nvSpPr>
          <p:cNvPr id="4" name="Segnaposto piè di pagina 3">
            <a:extLst>
              <a:ext uri="{FF2B5EF4-FFF2-40B4-BE49-F238E27FC236}">
                <a16:creationId xmlns:a16="http://schemas.microsoft.com/office/drawing/2014/main" id="{646E3F48-111E-40A5-BE8E-EF02F077B28E}"/>
              </a:ext>
            </a:extLst>
          </p:cNvPr>
          <p:cNvSpPr>
            <a:spLocks noGrp="1"/>
          </p:cNvSpPr>
          <p:nvPr>
            <p:ph type="ftr" sz="quarter" idx="10"/>
          </p:nvPr>
        </p:nvSpPr>
        <p:spPr/>
        <p:txBody>
          <a:bodyPr/>
          <a:lstStyle/>
          <a:p>
            <a:r>
              <a:rPr lang="it-IT" dirty="0"/>
              <a:t> Stockholm July 2020</a:t>
            </a:r>
          </a:p>
        </p:txBody>
      </p:sp>
      <p:grpSp>
        <p:nvGrpSpPr>
          <p:cNvPr id="15" name="Gruppo 14">
            <a:extLst>
              <a:ext uri="{FF2B5EF4-FFF2-40B4-BE49-F238E27FC236}">
                <a16:creationId xmlns:a16="http://schemas.microsoft.com/office/drawing/2014/main" id="{EDBD00E8-4036-47B5-B9A7-B2BD0ADD5A64}"/>
              </a:ext>
            </a:extLst>
          </p:cNvPr>
          <p:cNvGrpSpPr/>
          <p:nvPr/>
        </p:nvGrpSpPr>
        <p:grpSpPr>
          <a:xfrm>
            <a:off x="5018567" y="787104"/>
            <a:ext cx="4031011" cy="2700374"/>
            <a:chOff x="1314148" y="1218906"/>
            <a:chExt cx="9001187" cy="4635976"/>
          </a:xfrm>
        </p:grpSpPr>
        <p:pic>
          <p:nvPicPr>
            <p:cNvPr id="10" name="Immagine 9">
              <a:extLst>
                <a:ext uri="{FF2B5EF4-FFF2-40B4-BE49-F238E27FC236}">
                  <a16:creationId xmlns:a16="http://schemas.microsoft.com/office/drawing/2014/main" id="{6F8CD1E4-9245-4D28-9383-DF7DE6729D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4148" y="1339605"/>
              <a:ext cx="9001187" cy="4515275"/>
            </a:xfrm>
            <a:prstGeom prst="rect">
              <a:avLst/>
            </a:prstGeom>
          </p:spPr>
        </p:pic>
        <p:sp>
          <p:nvSpPr>
            <p:cNvPr id="7" name="Rettangolo 6">
              <a:extLst>
                <a:ext uri="{FF2B5EF4-FFF2-40B4-BE49-F238E27FC236}">
                  <a16:creationId xmlns:a16="http://schemas.microsoft.com/office/drawing/2014/main" id="{666AF5D7-A92E-4CCF-BA61-D653212A7388}"/>
                </a:ext>
              </a:extLst>
            </p:cNvPr>
            <p:cNvSpPr/>
            <p:nvPr/>
          </p:nvSpPr>
          <p:spPr>
            <a:xfrm>
              <a:off x="2831690" y="1339606"/>
              <a:ext cx="300763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11" name="Rettangolo 10">
              <a:extLst>
                <a:ext uri="{FF2B5EF4-FFF2-40B4-BE49-F238E27FC236}">
                  <a16:creationId xmlns:a16="http://schemas.microsoft.com/office/drawing/2014/main" id="{B8D55711-721D-45E3-9C69-8736D8E2AA24}"/>
                </a:ext>
              </a:extLst>
            </p:cNvPr>
            <p:cNvSpPr/>
            <p:nvPr/>
          </p:nvSpPr>
          <p:spPr>
            <a:xfrm>
              <a:off x="7342721" y="1218906"/>
              <a:ext cx="1514609" cy="16526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3" name="Rettangolo 12">
              <a:extLst>
                <a:ext uri="{FF2B5EF4-FFF2-40B4-BE49-F238E27FC236}">
                  <a16:creationId xmlns:a16="http://schemas.microsoft.com/office/drawing/2014/main" id="{2C8383F3-AD6A-4D64-89A1-DB48D4E66D4D}"/>
                </a:ext>
              </a:extLst>
            </p:cNvPr>
            <p:cNvSpPr/>
            <p:nvPr/>
          </p:nvSpPr>
          <p:spPr>
            <a:xfrm>
              <a:off x="1314148" y="2871538"/>
              <a:ext cx="300678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4" name="Rettangolo 13">
              <a:extLst>
                <a:ext uri="{FF2B5EF4-FFF2-40B4-BE49-F238E27FC236}">
                  <a16:creationId xmlns:a16="http://schemas.microsoft.com/office/drawing/2014/main" id="{7C48BF17-B2BB-44C6-8B9C-FC5332F15D8F}"/>
                </a:ext>
              </a:extLst>
            </p:cNvPr>
            <p:cNvSpPr/>
            <p:nvPr/>
          </p:nvSpPr>
          <p:spPr>
            <a:xfrm>
              <a:off x="4335933" y="4403471"/>
              <a:ext cx="3006788" cy="1451411"/>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grpSp>
      <p:pic>
        <p:nvPicPr>
          <p:cNvPr id="3" name="Lyd 2">
            <a:hlinkClick r:id="" action="ppaction://media"/>
            <a:extLst>
              <a:ext uri="{FF2B5EF4-FFF2-40B4-BE49-F238E27FC236}">
                <a16:creationId xmlns:a16="http://schemas.microsoft.com/office/drawing/2014/main" id="{244243EE-6D5A-426B-8A7A-42AD4E6F56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4521200"/>
            <a:ext cx="406400" cy="406400"/>
          </a:xfrm>
          <a:prstGeom prst="rect">
            <a:avLst/>
          </a:prstGeom>
        </p:spPr>
      </p:pic>
      <p:sp>
        <p:nvSpPr>
          <p:cNvPr id="5" name="textruta 20">
            <a:extLst>
              <a:ext uri="{FF2B5EF4-FFF2-40B4-BE49-F238E27FC236}">
                <a16:creationId xmlns:a16="http://schemas.microsoft.com/office/drawing/2014/main" id="{BEC87227-0EC1-40BB-8216-8B6746F7E9DE}"/>
              </a:ext>
            </a:extLst>
          </p:cNvPr>
          <p:cNvSpPr txBox="1"/>
          <p:nvPr/>
        </p:nvSpPr>
        <p:spPr>
          <a:xfrm>
            <a:off x="5238405" y="3655982"/>
            <a:ext cx="3614126" cy="830997"/>
          </a:xfrm>
          <a:prstGeom prst="rect">
            <a:avLst/>
          </a:prstGeom>
          <a:noFill/>
        </p:spPr>
        <p:txBody>
          <a:bodyPr wrap="square">
            <a:spAutoFit/>
          </a:bodyPr>
          <a:lstStyle/>
          <a:p>
            <a:r>
              <a:rPr lang="en-US" sz="1200" i="1" dirty="0"/>
              <a:t>Note that there is a slight difference between the goals stressed in the Code and those in </a:t>
            </a:r>
            <a:r>
              <a:rPr lang="en-US" sz="1200" i="1" dirty="0" err="1"/>
              <a:t>Chiesi’s</a:t>
            </a:r>
            <a:r>
              <a:rPr lang="en-US" sz="1200" i="1" dirty="0"/>
              <a:t> Strategic Plan. The plan highlights SDG’s: 3,5,8,9,10,11,12,13 and 17. </a:t>
            </a:r>
          </a:p>
        </p:txBody>
      </p:sp>
    </p:spTree>
    <p:extLst>
      <p:ext uri="{BB962C8B-B14F-4D97-AF65-F5344CB8AC3E}">
        <p14:creationId xmlns:p14="http://schemas.microsoft.com/office/powerpoint/2010/main" val="1312926984"/>
      </p:ext>
    </p:extLst>
  </p:cSld>
  <p:clrMapOvr>
    <a:masterClrMapping/>
  </p:clrMapOvr>
  <mc:AlternateContent xmlns:mc="http://schemas.openxmlformats.org/markup-compatibility/2006">
    <mc:Choice xmlns:p14="http://schemas.microsoft.com/office/powerpoint/2010/main" Requires="p14">
      <p:transition spd="slow" p14:dur="2000" advTm="35844"/>
    </mc:Choice>
    <mc:Fallback>
      <p:transition spd="slow" advTm="35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3: </a:t>
            </a:r>
            <a:r>
              <a:rPr lang="sv-SE" sz="1800" dirty="0" err="1"/>
              <a:t>Good</a:t>
            </a:r>
            <a:r>
              <a:rPr lang="sv-SE" sz="1800" dirty="0"/>
              <a:t> Health and </a:t>
            </a:r>
            <a:r>
              <a:rPr lang="sv-SE" sz="1800" dirty="0" err="1"/>
              <a:t>Well-being</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sz="1400" dirty="0"/>
              <a:t>For us that means that we expect high levels of PRODUCT SAFETY, QUALITY COUNTRY REGULTIONS (i.e. that systems are in place to ensure that applicable laws, industry regulations etc. are followed) and TRAINING and CAPACITY BUILDING to reach the goals of the Code. </a:t>
            </a:r>
          </a:p>
          <a:p>
            <a:endParaRPr lang="en-US" i="1" dirty="0"/>
          </a:p>
          <a:p>
            <a:endParaRPr lang="en-US" i="1" dirty="0"/>
          </a:p>
          <a:p>
            <a:endParaRPr lang="en-US" i="1" dirty="0"/>
          </a:p>
          <a:p>
            <a:endParaRPr lang="en-US"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r>
              <a:rPr lang="en-US" sz="1100" i="1" dirty="0"/>
              <a:t>For more specific information as well as information about our improvement areas, please see the </a:t>
            </a:r>
            <a:r>
              <a:rPr lang="en-US" sz="1100" i="1" dirty="0">
                <a:hlinkClick r:id="rId5"/>
              </a:rPr>
              <a:t>Code of Interdependence </a:t>
            </a:r>
            <a:r>
              <a:rPr lang="en-US" sz="11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icture 3" descr="Bildresultat för sdg 3">
            <a:hlinkClick r:id="rId7"/>
            <a:extLst>
              <a:ext uri="{FF2B5EF4-FFF2-40B4-BE49-F238E27FC236}">
                <a16:creationId xmlns:a16="http://schemas.microsoft.com/office/drawing/2014/main" id="{AB51EB77-CB03-41D5-BF37-94FCC7DD1E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011" y="2898665"/>
            <a:ext cx="1483390" cy="1349824"/>
          </a:xfrm>
          <a:prstGeom prst="rect">
            <a:avLst/>
          </a:prstGeom>
          <a:noFill/>
          <a:extLst>
            <a:ext uri="{909E8E84-426E-40DD-AFC4-6F175D3DCCD1}">
              <a14:hiddenFill xmlns:a14="http://schemas.microsoft.com/office/drawing/2010/main">
                <a:solidFill>
                  <a:srgbClr val="FFFFFF"/>
                </a:solidFill>
              </a14:hiddenFill>
            </a:ext>
          </a:extLst>
        </p:spPr>
      </p:pic>
      <p:pic>
        <p:nvPicPr>
          <p:cNvPr id="3" name="Lyd 2">
            <a:hlinkClick r:id="" action="ppaction://media"/>
            <a:extLst>
              <a:ext uri="{FF2B5EF4-FFF2-40B4-BE49-F238E27FC236}">
                <a16:creationId xmlns:a16="http://schemas.microsoft.com/office/drawing/2014/main" id="{058D4372-E8EE-44A9-B79B-60353D6F73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47894275"/>
      </p:ext>
    </p:extLst>
  </p:cSld>
  <p:clrMapOvr>
    <a:masterClrMapping/>
  </p:clrMapOvr>
  <mc:AlternateContent xmlns:mc="http://schemas.openxmlformats.org/markup-compatibility/2006">
    <mc:Choice xmlns:p14="http://schemas.microsoft.com/office/powerpoint/2010/main" Requires="p14">
      <p:transition spd="slow" p14:dur="2000" advTm="17532"/>
    </mc:Choice>
    <mc:Fallback>
      <p:transition spd="slow" advTm="1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 </a:t>
            </a:r>
            <a:r>
              <a:rPr lang="sv-SE" sz="1800" dirty="0" err="1"/>
              <a:t>Decent</a:t>
            </a:r>
            <a:r>
              <a:rPr lang="sv-SE" sz="1800" dirty="0"/>
              <a:t> </a:t>
            </a:r>
            <a:r>
              <a:rPr lang="sv-SE" sz="1800" dirty="0" err="1"/>
              <a:t>work</a:t>
            </a:r>
            <a:r>
              <a:rPr lang="sv-SE" sz="1800" dirty="0"/>
              <a:t> and </a:t>
            </a:r>
            <a:r>
              <a:rPr lang="sv-SE" sz="1800" dirty="0" err="1"/>
              <a:t>economic</a:t>
            </a:r>
            <a:r>
              <a:rPr lang="sv-SE" sz="1800" dirty="0"/>
              <a:t> </a:t>
            </a:r>
            <a:r>
              <a:rPr lang="sv-SE" sz="1800" dirty="0" err="1"/>
              <a:t>growth</a:t>
            </a:r>
            <a:r>
              <a:rPr lang="sv-SE" sz="1800" dirty="0"/>
              <a:t> </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92500" lnSpcReduction="20000"/>
          </a:bodyPr>
          <a:lstStyle/>
          <a:p>
            <a:r>
              <a:rPr lang="en-US" sz="1600" i="1" dirty="0"/>
              <a:t> We expect, from ourselves and from our partners:</a:t>
            </a:r>
            <a:br>
              <a:rPr lang="en-US" sz="1600" i="1" dirty="0"/>
            </a:br>
            <a:endParaRPr lang="en-US" sz="1600" i="1" dirty="0"/>
          </a:p>
          <a:p>
            <a:pPr marL="342900" indent="-342900">
              <a:buFont typeface="Arial" panose="020B0604020202020204" pitchFamily="34" charset="0"/>
              <a:buChar char="•"/>
            </a:pPr>
            <a:r>
              <a:rPr lang="en-US" sz="1600" dirty="0"/>
              <a:t>Fair working conditions, fair working hours, time off and leave</a:t>
            </a:r>
          </a:p>
          <a:p>
            <a:pPr marL="342900" indent="-342900">
              <a:buFont typeface="Arial" panose="020B0604020202020204" pitchFamily="34" charset="0"/>
              <a:buChar char="•"/>
            </a:pPr>
            <a:r>
              <a:rPr lang="en-US" sz="1600" dirty="0"/>
              <a:t>Fair wages and benefits. We shall pay for overtime, not withhold salaries or benefits as intimidation and pay our workers on time</a:t>
            </a:r>
          </a:p>
          <a:p>
            <a:pPr marL="342900" indent="-342900">
              <a:buFont typeface="Arial" panose="020B0604020202020204" pitchFamily="34" charset="0"/>
              <a:buChar char="•"/>
            </a:pPr>
            <a:r>
              <a:rPr lang="en-US" sz="1600" dirty="0"/>
              <a:t>Not to use child labor in any form and young workers (above minimum age) must not carry out work that hinders their education or health</a:t>
            </a:r>
          </a:p>
          <a:p>
            <a:pPr marL="342900" indent="-342900">
              <a:buFont typeface="Arial" panose="020B0604020202020204" pitchFamily="34" charset="0"/>
              <a:buChar char="•"/>
            </a:pPr>
            <a:r>
              <a:rPr lang="en-US" sz="1600" dirty="0"/>
              <a:t>That we avoid inhumane treatment and we envision an environment free of harassment and abuse, including establishing complaint mechanisms for employees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500" i="1" dirty="0"/>
          </a:p>
          <a:p>
            <a:endParaRPr lang="en-US" sz="1200" i="1" dirty="0"/>
          </a:p>
          <a:p>
            <a:r>
              <a:rPr lang="en-US" sz="1200" i="1" dirty="0"/>
              <a:t>For more specific information as well as information about our improvement areas, please see the </a:t>
            </a:r>
            <a:r>
              <a:rPr lang="en-US" sz="1200" i="1" dirty="0">
                <a:hlinkClick r:id="rId5"/>
              </a:rPr>
              <a:t>Code of Interdependence</a:t>
            </a:r>
            <a:r>
              <a:rPr lang="en-US" sz="12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1"/>
            <a:ext cx="1454822" cy="1371965"/>
          </a:xfrm>
          <a:prstGeom prst="rect">
            <a:avLst/>
          </a:prstGeom>
          <a:noFill/>
          <a:extLst>
            <a:ext uri="{909E8E84-426E-40DD-AFC4-6F175D3DCCD1}">
              <a14:hiddenFill xmlns:a14="http://schemas.microsoft.com/office/drawing/2010/main">
                <a:solidFill>
                  <a:srgbClr val="FFFFFF"/>
                </a:solidFill>
              </a14:hiddenFill>
            </a:ext>
          </a:extLst>
        </p:spPr>
      </p:pic>
      <p:pic>
        <p:nvPicPr>
          <p:cNvPr id="7" name="Lyd 6">
            <a:hlinkClick r:id="" action="ppaction://media"/>
            <a:extLst>
              <a:ext uri="{FF2B5EF4-FFF2-40B4-BE49-F238E27FC236}">
                <a16:creationId xmlns:a16="http://schemas.microsoft.com/office/drawing/2014/main" id="{924C080E-365D-418C-B523-1DABBE8453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72996758"/>
      </p:ext>
    </p:extLst>
  </p:cSld>
  <p:clrMapOvr>
    <a:masterClrMapping/>
  </p:clrMapOvr>
  <mc:AlternateContent xmlns:mc="http://schemas.openxmlformats.org/markup-compatibility/2006">
    <mc:Choice xmlns:p14="http://schemas.microsoft.com/office/powerpoint/2010/main" Requires="p14">
      <p:transition spd="slow" p14:dur="2000" advTm="42769"/>
    </mc:Choice>
    <mc:Fallback>
      <p:transition spd="slow" advTm="4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a:t>
            </a:r>
            <a:r>
              <a:rPr lang="sv-SE" sz="1800" i="1" dirty="0"/>
              <a:t>continued</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70000" lnSpcReduction="20000"/>
          </a:bodyPr>
          <a:lstStyle/>
          <a:p>
            <a:endParaRPr lang="en-US" i="1" dirty="0"/>
          </a:p>
          <a:p>
            <a:pPr marL="342900" indent="-342900">
              <a:buFont typeface="Arial" panose="020B0604020202020204" pitchFamily="34" charset="0"/>
              <a:buChar char="•"/>
            </a:pPr>
            <a:r>
              <a:rPr lang="en-US" dirty="0"/>
              <a:t>Workers protection, occupational health and safety, emergency plans. Prohibition of “modern slavery” (incl human trafficking)</a:t>
            </a:r>
            <a:br>
              <a:rPr lang="en-US" dirty="0"/>
            </a:br>
            <a:endParaRPr lang="en-US" dirty="0"/>
          </a:p>
          <a:p>
            <a:pPr marL="342900" indent="-342900">
              <a:buFont typeface="Arial" panose="020B0604020202020204" pitchFamily="34" charset="0"/>
              <a:buChar char="•"/>
            </a:pPr>
            <a:r>
              <a:rPr lang="en-US" dirty="0"/>
              <a:t>Freedom of association (forming and joining labor unions, communicate with management etc.)</a:t>
            </a:r>
            <a:br>
              <a:rPr lang="en-US" dirty="0"/>
            </a:br>
            <a:endParaRPr lang="en-US" dirty="0"/>
          </a:p>
          <a:p>
            <a:pPr marL="342900" indent="-342900">
              <a:buFont typeface="Arial" panose="020B0604020202020204" pitchFamily="34" charset="0"/>
              <a:buChar char="•"/>
            </a:pPr>
            <a:r>
              <a:rPr lang="en-US" dirty="0"/>
              <a:t>Implementation of system or processes for risk management and business continuity</a:t>
            </a:r>
            <a:br>
              <a:rPr lang="en-US" dirty="0"/>
            </a:br>
            <a:endParaRPr lang="en-US" dirty="0"/>
          </a:p>
          <a:p>
            <a:pPr marL="342900" indent="-342900">
              <a:buFont typeface="Arial" panose="020B0604020202020204" pitchFamily="34" charset="0"/>
              <a:buChar char="•"/>
            </a:pPr>
            <a:r>
              <a:rPr lang="en-US" dirty="0"/>
              <a:t>Process safety (e.g. to prevent catastrophic releases of chemicals)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400" i="1" dirty="0"/>
          </a:p>
          <a:p>
            <a:endParaRPr lang="en-US" sz="1400" i="1" dirty="0"/>
          </a:p>
          <a:p>
            <a:r>
              <a:rPr lang="en-US" sz="1600" i="1" dirty="0"/>
              <a:t>For more specific information as well as information about our improvement areas, please see the </a:t>
            </a:r>
            <a:r>
              <a:rPr lang="en-US" sz="1600" i="1" dirty="0">
                <a:hlinkClick r:id="rId5"/>
              </a:rPr>
              <a:t>Code of Interdependence </a:t>
            </a:r>
            <a:endParaRPr lang="en-US" sz="16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2"/>
            <a:ext cx="1454822" cy="1317926"/>
          </a:xfrm>
          <a:prstGeom prst="rect">
            <a:avLst/>
          </a:prstGeom>
          <a:noFill/>
          <a:extLst>
            <a:ext uri="{909E8E84-426E-40DD-AFC4-6F175D3DCCD1}">
              <a14:hiddenFill xmlns:a14="http://schemas.microsoft.com/office/drawing/2010/main">
                <a:solidFill>
                  <a:srgbClr val="FFFFFF"/>
                </a:solidFill>
              </a14:hiddenFill>
            </a:ext>
          </a:extLst>
        </p:spPr>
      </p:pic>
      <p:pic>
        <p:nvPicPr>
          <p:cNvPr id="5" name="Lyd 4">
            <a:hlinkClick r:id="" action="ppaction://media"/>
            <a:extLst>
              <a:ext uri="{FF2B5EF4-FFF2-40B4-BE49-F238E27FC236}">
                <a16:creationId xmlns:a16="http://schemas.microsoft.com/office/drawing/2014/main" id="{5DA024FD-DA62-4836-AB16-495538B1DE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10287123"/>
      </p:ext>
    </p:extLst>
  </p:cSld>
  <p:clrMapOvr>
    <a:masterClrMapping/>
  </p:clrMapOvr>
  <mc:AlternateContent xmlns:mc="http://schemas.openxmlformats.org/markup-compatibility/2006">
    <mc:Choice xmlns:p14="http://schemas.microsoft.com/office/powerpoint/2010/main" Requires="p14">
      <p:transition spd="slow" p14:dur="2000" advTm="36095"/>
    </mc:Choice>
    <mc:Fallback>
      <p:transition spd="slow" advTm="3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9: Industry, innovation and </a:t>
            </a:r>
            <a:r>
              <a:rPr lang="sv-SE" sz="1800" dirty="0" err="1"/>
              <a:t>infrastructure</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i="1" dirty="0"/>
              <a:t> </a:t>
            </a:r>
            <a:r>
              <a:rPr lang="en-US" sz="1400" i="1" dirty="0"/>
              <a:t>We expect, from ourselves and from our partners:</a:t>
            </a:r>
            <a:br>
              <a:rPr lang="en-US" sz="1400" i="1" dirty="0"/>
            </a:br>
            <a:endParaRPr lang="en-US" sz="1400" i="1" dirty="0"/>
          </a:p>
          <a:p>
            <a:pPr marL="342900" indent="-342900">
              <a:buFont typeface="Arial" panose="020B0604020202020204" pitchFamily="34" charset="0"/>
              <a:buChar char="•"/>
            </a:pPr>
            <a:r>
              <a:rPr lang="en-US" sz="1400" dirty="0"/>
              <a:t>scientific research and the development of technological capabilities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i="1" dirty="0"/>
          </a:p>
          <a:p>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2" name="Picture 4" descr="Visa källbilden">
            <a:extLst>
              <a:ext uri="{FF2B5EF4-FFF2-40B4-BE49-F238E27FC236}">
                <a16:creationId xmlns:a16="http://schemas.microsoft.com/office/drawing/2014/main" id="{792E76AE-FDBB-4437-95E5-EA604399C3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8739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3" name="Lyd 2">
            <a:hlinkClick r:id="" action="ppaction://media"/>
            <a:extLst>
              <a:ext uri="{FF2B5EF4-FFF2-40B4-BE49-F238E27FC236}">
                <a16:creationId xmlns:a16="http://schemas.microsoft.com/office/drawing/2014/main" id="{9FAE4D0E-3430-4D23-9C08-42B2A0E92C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51425037"/>
      </p:ext>
    </p:extLst>
  </p:cSld>
  <p:clrMapOvr>
    <a:masterClrMapping/>
  </p:clrMapOvr>
  <mc:AlternateContent xmlns:mc="http://schemas.openxmlformats.org/markup-compatibility/2006">
    <mc:Choice xmlns:p14="http://schemas.microsoft.com/office/powerpoint/2010/main" Requires="p14">
      <p:transition spd="slow" p14:dur="2000" advTm="11152"/>
    </mc:Choice>
    <mc:Fallback>
      <p:transition spd="slow" advTm="1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10: </a:t>
            </a:r>
            <a:r>
              <a:rPr lang="sv-SE" sz="1800" dirty="0" err="1"/>
              <a:t>Reduced</a:t>
            </a:r>
            <a:r>
              <a:rPr lang="sv-SE" sz="1800" dirty="0"/>
              <a:t> </a:t>
            </a:r>
            <a:r>
              <a:rPr lang="sv-SE" sz="1800" dirty="0" err="1"/>
              <a:t>Inequalities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40000" lnSpcReduction="20000"/>
          </a:bodyPr>
          <a:lstStyle/>
          <a:p>
            <a:r>
              <a:rPr lang="en-US" sz="3400" i="1" dirty="0"/>
              <a:t> We expect, from ourselves and from our partners:</a:t>
            </a:r>
          </a:p>
          <a:p>
            <a:endParaRPr lang="en-US" sz="3400" i="1" dirty="0"/>
          </a:p>
          <a:p>
            <a:pPr marL="342900" indent="-342900">
              <a:buFont typeface="Arial" panose="020B0604020202020204" pitchFamily="34" charset="0"/>
              <a:buChar char="•"/>
            </a:pPr>
            <a:r>
              <a:rPr lang="en-US" sz="3400" dirty="0"/>
              <a:t>Inclusion and diversity policies as well as implementation of programs to support inclusion in the workplace, from a cultural, capacity building and human relationship point of view</a:t>
            </a:r>
          </a:p>
          <a:p>
            <a:pPr marL="342900" indent="-342900">
              <a:buFont typeface="Arial" panose="020B0604020202020204" pitchFamily="34" charset="0"/>
              <a:buChar char="•"/>
            </a:pPr>
            <a:r>
              <a:rPr lang="en-US" sz="3400" dirty="0"/>
              <a:t>That we ensure equal opportunities and non-discrimination. We shall apply freedom from discrimination and equal opportunities to all stages, from the recruitment process, to working conditions, remuneration, professional development, promotion, contract termination and reporting of issues. All decision regarding the professional status of an employee should be based on ability, merit and performance. </a:t>
            </a:r>
          </a:p>
          <a:p>
            <a:pPr marL="342900" indent="-342900">
              <a:buFont typeface="Arial" panose="020B0604020202020204" pitchFamily="34" charset="0"/>
              <a:buChar char="•"/>
            </a:pPr>
            <a:r>
              <a:rPr lang="en-US" sz="3400" dirty="0"/>
              <a:t>We shall investigate complaints with a formal unbiased and fair process and take corrective action if needed. </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2800" i="1" dirty="0"/>
              <a:t>For more specific information as well as information about our improvement areas, please see the </a:t>
            </a:r>
            <a:r>
              <a:rPr lang="en-US" sz="2800" i="1" dirty="0">
                <a:hlinkClick r:id="rId5"/>
              </a:rPr>
              <a:t>Code of Interdependence </a:t>
            </a:r>
            <a:endParaRPr lang="en-US" sz="28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latshållare för innehåll 6" descr="En bild som visar ritning&#10;&#10;Automatiskt genererad beskrivning">
            <a:extLst>
              <a:ext uri="{FF2B5EF4-FFF2-40B4-BE49-F238E27FC236}">
                <a16:creationId xmlns:a16="http://schemas.microsoft.com/office/drawing/2014/main" id="{517EC96B-3E6D-4CB7-B12E-85AF5F169762}"/>
              </a:ext>
            </a:extLst>
          </p:cNvPr>
          <p:cNvPicPr>
            <a:picLocks noChangeAspect="1"/>
          </p:cNvPicPr>
          <p:nvPr/>
        </p:nvPicPr>
        <p:blipFill>
          <a:blip r:embed="rId7"/>
          <a:stretch>
            <a:fillRect/>
          </a:stretch>
        </p:blipFill>
        <p:spPr>
          <a:xfrm>
            <a:off x="534591" y="2824401"/>
            <a:ext cx="1418705" cy="1418705"/>
          </a:xfrm>
          <a:prstGeom prst="rect">
            <a:avLst/>
          </a:prstGeom>
        </p:spPr>
      </p:pic>
      <p:pic>
        <p:nvPicPr>
          <p:cNvPr id="5" name="Lyd 4">
            <a:hlinkClick r:id="" action="ppaction://media"/>
            <a:extLst>
              <a:ext uri="{FF2B5EF4-FFF2-40B4-BE49-F238E27FC236}">
                <a16:creationId xmlns:a16="http://schemas.microsoft.com/office/drawing/2014/main" id="{43079178-4E18-489F-8975-5058A3BB60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29065861"/>
      </p:ext>
    </p:extLst>
  </p:cSld>
  <p:clrMapOvr>
    <a:masterClrMapping/>
  </p:clrMapOvr>
  <mc:AlternateContent xmlns:mc="http://schemas.openxmlformats.org/markup-compatibility/2006">
    <mc:Choice xmlns:p14="http://schemas.microsoft.com/office/powerpoint/2010/main" Requires="p14">
      <p:transition spd="slow" p14:dur="2000" advTm="48987"/>
    </mc:Choice>
    <mc:Fallback>
      <p:transition spd="slow" advTm="48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hiesi">
  <a:themeElements>
    <a:clrScheme name="Personalizzato 1">
      <a:dk1>
        <a:srgbClr val="000000"/>
      </a:dk1>
      <a:lt1>
        <a:sysClr val="window" lastClr="FFFFFF"/>
      </a:lt1>
      <a:dk2>
        <a:srgbClr val="004D71"/>
      </a:dk2>
      <a:lt2>
        <a:srgbClr val="DADFE1"/>
      </a:lt2>
      <a:accent1>
        <a:srgbClr val="0069A6"/>
      </a:accent1>
      <a:accent2>
        <a:srgbClr val="DADFE1"/>
      </a:accent2>
      <a:accent3>
        <a:srgbClr val="57C8E7"/>
      </a:accent3>
      <a:accent4>
        <a:srgbClr val="DC5F13"/>
      </a:accent4>
      <a:accent5>
        <a:srgbClr val="00AF41"/>
      </a:accent5>
      <a:accent6>
        <a:srgbClr val="FFD923"/>
      </a:accent6>
      <a:hlink>
        <a:srgbClr val="10B3FF"/>
      </a:hlink>
      <a:folHlink>
        <a:srgbClr val="60CCFF"/>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ntaggio">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Autofit/>
      </a:bodyPr>
      <a:lstStyle>
        <a:defPPr>
          <a:defRPr sz="1100" b="0" dirty="0" smtClean="0">
            <a:solidFill>
              <a:schemeClr val="tx1"/>
            </a:solidFill>
          </a:defRPr>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4E70DA3D94B34496499BF9474BB3A5" ma:contentTypeVersion="4" ma:contentTypeDescription="Create a new document." ma:contentTypeScope="" ma:versionID="259b621b5ef05d10dcf0acd1a95817bc">
  <xsd:schema xmlns:xsd="http://www.w3.org/2001/XMLSchema" xmlns:xs="http://www.w3.org/2001/XMLSchema" xmlns:p="http://schemas.microsoft.com/office/2006/metadata/properties" xmlns:ns2="ad612414-c8a5-4b7a-8ac1-5b937b65bb01" targetNamespace="http://schemas.microsoft.com/office/2006/metadata/properties" ma:root="true" ma:fieldsID="d2db5d6f4fbb68a70a21342419499b85" ns2:_="">
    <xsd:import namespace="ad612414-c8a5-4b7a-8ac1-5b937b65bb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12414-c8a5-4b7a-8ac1-5b937b65b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34EECE-525F-489F-81E0-FDAD83BAD847}">
  <ds:schemaRefs>
    <ds:schemaRef ds:uri="ad612414-c8a5-4b7a-8ac1-5b937b65bb01"/>
    <ds:schemaRef ds:uri="http://purl.org/dc/dcmitype/"/>
    <ds:schemaRef ds:uri="http://schemas.microsoft.com/office/infopath/2007/PartnerControls"/>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2CB3289C-99C1-49B5-8BE8-4062241AAA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12414-c8a5-4b7a-8ac1-5b937b65bb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3F7FFA-8485-4BE2-A01C-D601E217B8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7338</TotalTime>
  <Words>3440</Words>
  <Application>Microsoft Office PowerPoint</Application>
  <PresentationFormat>Bildspel på skärmen (16:9)</PresentationFormat>
  <Paragraphs>277</Paragraphs>
  <Slides>19</Slides>
  <Notes>18</Notes>
  <HiddenSlides>2</HiddenSlides>
  <MMClips>17</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19</vt:i4>
      </vt:variant>
    </vt:vector>
  </HeadingPairs>
  <TitlesOfParts>
    <vt:vector size="24" baseType="lpstr">
      <vt:lpstr>Arial</vt:lpstr>
      <vt:lpstr>Arial Black</vt:lpstr>
      <vt:lpstr>Calibri</vt:lpstr>
      <vt:lpstr>Wingdings</vt:lpstr>
      <vt:lpstr>Chiesi</vt:lpstr>
      <vt:lpstr>Code of Interdependence</vt:lpstr>
      <vt:lpstr>A Code on Sustainability for Chiesi and its Partners</vt:lpstr>
      <vt:lpstr>Code of Interdependence</vt:lpstr>
      <vt:lpstr>Chiesi Sustainability Vision</vt:lpstr>
      <vt:lpstr>We support Goal 3: Good Health and Well-being</vt:lpstr>
      <vt:lpstr>We support Goal 8: Decent work and economic growth </vt:lpstr>
      <vt:lpstr>We support Goal 8:continued</vt:lpstr>
      <vt:lpstr>We support Goal 9: Industry, innovation and infrastructure</vt:lpstr>
      <vt:lpstr>We support Goal 10: Reduced Inequalities</vt:lpstr>
      <vt:lpstr>We support Goal 12: Responsible consumption and production</vt:lpstr>
      <vt:lpstr>We support Goal 12: Responsible consumption and production</vt:lpstr>
      <vt:lpstr>We support Goal 13: Climate Action</vt:lpstr>
      <vt:lpstr>We support Goal 15: Life on Land</vt:lpstr>
      <vt:lpstr>We support Goal 16: Peace, Justice and strong institutions</vt:lpstr>
      <vt:lpstr>We support Goal 16: Peace, Justice and strong institutions</vt:lpstr>
      <vt:lpstr>We support Goal 17: Partnerships for the Goals</vt:lpstr>
      <vt:lpstr>Conclusion</vt:lpstr>
      <vt:lpstr>PowerPoint-presentation</vt:lpstr>
      <vt:lpstr>A call for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Chiesi Nordic and our 10 Sustainability Paths</dc:title>
  <dc:creator>David Wiking</dc:creator>
  <cp:lastModifiedBy>CALLERT Eva</cp:lastModifiedBy>
  <cp:revision>78</cp:revision>
  <dcterms:created xsi:type="dcterms:W3CDTF">2020-07-13T13:00:26Z</dcterms:created>
  <dcterms:modified xsi:type="dcterms:W3CDTF">2020-12-01T14:25:35Z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0x010100924E70DA3D94B34496499BF9474BB3A5</vt:lpwstr>
  </property>
</Properties>
</file>